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62" r:id="rId3"/>
    <p:sldId id="272" r:id="rId4"/>
    <p:sldId id="264" r:id="rId5"/>
    <p:sldId id="271" r:id="rId6"/>
    <p:sldId id="270" r:id="rId7"/>
    <p:sldId id="263" r:id="rId8"/>
    <p:sldId id="274" r:id="rId9"/>
    <p:sldId id="268" r:id="rId10"/>
    <p:sldId id="273" r:id="rId11"/>
    <p:sldId id="265" r:id="rId12"/>
    <p:sldId id="266" r:id="rId13"/>
    <p:sldId id="267" r:id="rId14"/>
    <p:sldId id="269" r:id="rId15"/>
  </p:sldIdLst>
  <p:sldSz cx="9144000" cy="6858000" type="screen4x3"/>
  <p:notesSz cx="6853238" cy="9305925"/>
  <p:defaultTextStyle>
    <a:defPPr>
      <a:defRPr lang="en-US"/>
    </a:defPPr>
    <a:lvl1pPr algn="l" rtl="0" fontAlgn="base">
      <a:spcBef>
        <a:spcPct val="0"/>
      </a:spcBef>
      <a:spcAft>
        <a:spcPct val="0"/>
      </a:spcAft>
      <a:defRPr sz="2400" kern="1200">
        <a:solidFill>
          <a:schemeClr val="bg1"/>
        </a:solidFill>
        <a:latin typeface="Verdana" pitchFamily="34" charset="0"/>
        <a:ea typeface="+mn-ea"/>
        <a:cs typeface="+mn-cs"/>
      </a:defRPr>
    </a:lvl1pPr>
    <a:lvl2pPr marL="457200" algn="l" rtl="0" fontAlgn="base">
      <a:spcBef>
        <a:spcPct val="0"/>
      </a:spcBef>
      <a:spcAft>
        <a:spcPct val="0"/>
      </a:spcAft>
      <a:defRPr sz="2400" kern="1200">
        <a:solidFill>
          <a:schemeClr val="bg1"/>
        </a:solidFill>
        <a:latin typeface="Verdana" pitchFamily="34" charset="0"/>
        <a:ea typeface="+mn-ea"/>
        <a:cs typeface="+mn-cs"/>
      </a:defRPr>
    </a:lvl2pPr>
    <a:lvl3pPr marL="914400" algn="l" rtl="0" fontAlgn="base">
      <a:spcBef>
        <a:spcPct val="0"/>
      </a:spcBef>
      <a:spcAft>
        <a:spcPct val="0"/>
      </a:spcAft>
      <a:defRPr sz="2400" kern="1200">
        <a:solidFill>
          <a:schemeClr val="bg1"/>
        </a:solidFill>
        <a:latin typeface="Verdana" pitchFamily="34" charset="0"/>
        <a:ea typeface="+mn-ea"/>
        <a:cs typeface="+mn-cs"/>
      </a:defRPr>
    </a:lvl3pPr>
    <a:lvl4pPr marL="1371600" algn="l" rtl="0" fontAlgn="base">
      <a:spcBef>
        <a:spcPct val="0"/>
      </a:spcBef>
      <a:spcAft>
        <a:spcPct val="0"/>
      </a:spcAft>
      <a:defRPr sz="2400" kern="1200">
        <a:solidFill>
          <a:schemeClr val="bg1"/>
        </a:solidFill>
        <a:latin typeface="Verdana" pitchFamily="34" charset="0"/>
        <a:ea typeface="+mn-ea"/>
        <a:cs typeface="+mn-cs"/>
      </a:defRPr>
    </a:lvl4pPr>
    <a:lvl5pPr marL="1828800" algn="l" rtl="0" fontAlgn="base">
      <a:spcBef>
        <a:spcPct val="0"/>
      </a:spcBef>
      <a:spcAft>
        <a:spcPct val="0"/>
      </a:spcAft>
      <a:defRPr sz="2400" kern="1200">
        <a:solidFill>
          <a:schemeClr val="bg1"/>
        </a:solidFill>
        <a:latin typeface="Verdana" pitchFamily="34" charset="0"/>
        <a:ea typeface="+mn-ea"/>
        <a:cs typeface="+mn-cs"/>
      </a:defRPr>
    </a:lvl5pPr>
    <a:lvl6pPr marL="2286000" algn="l" defTabSz="914400" rtl="0" eaLnBrk="1" latinLnBrk="0" hangingPunct="1">
      <a:defRPr sz="2400" kern="1200">
        <a:solidFill>
          <a:schemeClr val="bg1"/>
        </a:solidFill>
        <a:latin typeface="Verdana" pitchFamily="34" charset="0"/>
        <a:ea typeface="+mn-ea"/>
        <a:cs typeface="+mn-cs"/>
      </a:defRPr>
    </a:lvl6pPr>
    <a:lvl7pPr marL="2743200" algn="l" defTabSz="914400" rtl="0" eaLnBrk="1" latinLnBrk="0" hangingPunct="1">
      <a:defRPr sz="2400" kern="1200">
        <a:solidFill>
          <a:schemeClr val="bg1"/>
        </a:solidFill>
        <a:latin typeface="Verdana" pitchFamily="34" charset="0"/>
        <a:ea typeface="+mn-ea"/>
        <a:cs typeface="+mn-cs"/>
      </a:defRPr>
    </a:lvl7pPr>
    <a:lvl8pPr marL="3200400" algn="l" defTabSz="914400" rtl="0" eaLnBrk="1" latinLnBrk="0" hangingPunct="1">
      <a:defRPr sz="2400" kern="1200">
        <a:solidFill>
          <a:schemeClr val="bg1"/>
        </a:solidFill>
        <a:latin typeface="Verdana" pitchFamily="34" charset="0"/>
        <a:ea typeface="+mn-ea"/>
        <a:cs typeface="+mn-cs"/>
      </a:defRPr>
    </a:lvl8pPr>
    <a:lvl9pPr marL="3657600" algn="l" defTabSz="914400" rtl="0" eaLnBrk="1" latinLnBrk="0" hangingPunct="1">
      <a:defRPr sz="2400" kern="1200">
        <a:solidFill>
          <a:schemeClr val="bg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CCCC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858" autoAdjust="0"/>
    <p:restoredTop sz="90929"/>
  </p:normalViewPr>
  <p:slideViewPr>
    <p:cSldViewPr>
      <p:cViewPr varScale="1">
        <p:scale>
          <a:sx n="71" d="100"/>
          <a:sy n="71" d="100"/>
        </p:scale>
        <p:origin x="307"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14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02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chemeClr val="tx1"/>
                </a:solidFill>
                <a:latin typeface="Times New Roman" pitchFamily="18" charset="0"/>
              </a:defRPr>
            </a:lvl1pPr>
          </a:lstStyle>
          <a:p>
            <a:pPr>
              <a:defRPr/>
            </a:pPr>
            <a:endParaRPr lang="en-US"/>
          </a:p>
        </p:txBody>
      </p:sp>
      <p:sp>
        <p:nvSpPr>
          <p:cNvPr id="9219" name="Rectangle 3"/>
          <p:cNvSpPr>
            <a:spLocks noGrp="1" noChangeArrowheads="1"/>
          </p:cNvSpPr>
          <p:nvPr>
            <p:ph type="dt" sz="quarter" idx="1"/>
          </p:nvPr>
        </p:nvSpPr>
        <p:spPr bwMode="auto">
          <a:xfrm>
            <a:off x="3883025" y="0"/>
            <a:ext cx="29702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solidFill>
                  <a:schemeClr val="tx1"/>
                </a:solidFill>
                <a:latin typeface="Times New Roman" pitchFamily="18" charset="0"/>
              </a:defRPr>
            </a:lvl1pPr>
          </a:lstStyle>
          <a:p>
            <a:pPr>
              <a:defRPr/>
            </a:pPr>
            <a:endParaRPr lang="en-US"/>
          </a:p>
        </p:txBody>
      </p:sp>
      <p:sp>
        <p:nvSpPr>
          <p:cNvPr id="9220" name="Rectangle 4"/>
          <p:cNvSpPr>
            <a:spLocks noGrp="1" noChangeArrowheads="1"/>
          </p:cNvSpPr>
          <p:nvPr>
            <p:ph type="ftr" sz="quarter" idx="2"/>
          </p:nvPr>
        </p:nvSpPr>
        <p:spPr bwMode="auto">
          <a:xfrm>
            <a:off x="0" y="8840788"/>
            <a:ext cx="297021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chemeClr val="tx1"/>
                </a:solidFill>
                <a:latin typeface="Times New Roman" pitchFamily="18" charset="0"/>
              </a:defRPr>
            </a:lvl1pPr>
          </a:lstStyle>
          <a:p>
            <a:pPr>
              <a:defRPr/>
            </a:pPr>
            <a:endParaRPr lang="en-US"/>
          </a:p>
        </p:txBody>
      </p:sp>
      <p:sp>
        <p:nvSpPr>
          <p:cNvPr id="9221" name="Rectangle 5"/>
          <p:cNvSpPr>
            <a:spLocks noGrp="1" noChangeArrowheads="1"/>
          </p:cNvSpPr>
          <p:nvPr>
            <p:ph type="sldNum" sz="quarter" idx="3"/>
          </p:nvPr>
        </p:nvSpPr>
        <p:spPr bwMode="auto">
          <a:xfrm>
            <a:off x="3883025" y="8840788"/>
            <a:ext cx="297021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chemeClr val="tx1"/>
                </a:solidFill>
                <a:latin typeface="Times New Roman" pitchFamily="18" charset="0"/>
              </a:defRPr>
            </a:lvl1pPr>
          </a:lstStyle>
          <a:p>
            <a:pPr>
              <a:defRPr/>
            </a:pPr>
            <a:fld id="{A17047A3-DC33-45FC-A841-71A4D0C30638}" type="slidenum">
              <a:rPr lang="en-US"/>
              <a:pPr>
                <a:defRPr/>
              </a:pPr>
              <a:t>‹#›</a:t>
            </a:fld>
            <a:endParaRPr lang="en-US"/>
          </a:p>
        </p:txBody>
      </p:sp>
    </p:spTree>
    <p:extLst>
      <p:ext uri="{BB962C8B-B14F-4D97-AF65-F5344CB8AC3E}">
        <p14:creationId xmlns:p14="http://schemas.microsoft.com/office/powerpoint/2010/main" val="23017608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AEF748-9A46-42E1-991B-95602326610A}" type="slidenum">
              <a:rPr lang="en-US"/>
              <a:pPr>
                <a:defRPr/>
              </a:pPr>
              <a:t>‹#›</a:t>
            </a:fld>
            <a:endParaRPr lang="en-US"/>
          </a:p>
        </p:txBody>
      </p:sp>
    </p:spTree>
    <p:extLst>
      <p:ext uri="{BB962C8B-B14F-4D97-AF65-F5344CB8AC3E}">
        <p14:creationId xmlns:p14="http://schemas.microsoft.com/office/powerpoint/2010/main" val="312920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F34946-874E-4A6B-B612-AD6C0DDE69F5}" type="slidenum">
              <a:rPr lang="en-US"/>
              <a:pPr>
                <a:defRPr/>
              </a:pPr>
              <a:t>‹#›</a:t>
            </a:fld>
            <a:endParaRPr lang="en-US"/>
          </a:p>
        </p:txBody>
      </p:sp>
    </p:spTree>
    <p:extLst>
      <p:ext uri="{BB962C8B-B14F-4D97-AF65-F5344CB8AC3E}">
        <p14:creationId xmlns:p14="http://schemas.microsoft.com/office/powerpoint/2010/main" val="203928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E4707-7F2C-4377-AF5F-0DF4BD88DE8F}" type="slidenum">
              <a:rPr lang="en-US"/>
              <a:pPr>
                <a:defRPr/>
              </a:pPr>
              <a:t>‹#›</a:t>
            </a:fld>
            <a:endParaRPr lang="en-US"/>
          </a:p>
        </p:txBody>
      </p:sp>
    </p:spTree>
    <p:extLst>
      <p:ext uri="{BB962C8B-B14F-4D97-AF65-F5344CB8AC3E}">
        <p14:creationId xmlns:p14="http://schemas.microsoft.com/office/powerpoint/2010/main" val="738522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F56A23-0771-45AE-BF50-7586DCE97841}" type="slidenum">
              <a:rPr lang="en-US"/>
              <a:pPr>
                <a:defRPr/>
              </a:pPr>
              <a:t>‹#›</a:t>
            </a:fld>
            <a:endParaRPr lang="en-US"/>
          </a:p>
        </p:txBody>
      </p:sp>
    </p:spTree>
    <p:extLst>
      <p:ext uri="{BB962C8B-B14F-4D97-AF65-F5344CB8AC3E}">
        <p14:creationId xmlns:p14="http://schemas.microsoft.com/office/powerpoint/2010/main" val="317295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0008BD-3FB4-4D3C-912C-7BE523CE3076}" type="slidenum">
              <a:rPr lang="en-US"/>
              <a:pPr>
                <a:defRPr/>
              </a:pPr>
              <a:t>‹#›</a:t>
            </a:fld>
            <a:endParaRPr lang="en-US"/>
          </a:p>
        </p:txBody>
      </p:sp>
    </p:spTree>
    <p:extLst>
      <p:ext uri="{BB962C8B-B14F-4D97-AF65-F5344CB8AC3E}">
        <p14:creationId xmlns:p14="http://schemas.microsoft.com/office/powerpoint/2010/main" val="124188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7A1C14-AB55-4CF1-A4C2-E19172F3F3F3}" type="slidenum">
              <a:rPr lang="en-US"/>
              <a:pPr>
                <a:defRPr/>
              </a:pPr>
              <a:t>‹#›</a:t>
            </a:fld>
            <a:endParaRPr lang="en-US"/>
          </a:p>
        </p:txBody>
      </p:sp>
    </p:spTree>
    <p:extLst>
      <p:ext uri="{BB962C8B-B14F-4D97-AF65-F5344CB8AC3E}">
        <p14:creationId xmlns:p14="http://schemas.microsoft.com/office/powerpoint/2010/main" val="293195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6063A18-9264-4A12-9059-400CCF962618}" type="slidenum">
              <a:rPr lang="en-US"/>
              <a:pPr>
                <a:defRPr/>
              </a:pPr>
              <a:t>‹#›</a:t>
            </a:fld>
            <a:endParaRPr lang="en-US"/>
          </a:p>
        </p:txBody>
      </p:sp>
    </p:spTree>
    <p:extLst>
      <p:ext uri="{BB962C8B-B14F-4D97-AF65-F5344CB8AC3E}">
        <p14:creationId xmlns:p14="http://schemas.microsoft.com/office/powerpoint/2010/main" val="220792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70F017D-6DED-4CCF-9A0F-6AD677618AB2}" type="slidenum">
              <a:rPr lang="en-US"/>
              <a:pPr>
                <a:defRPr/>
              </a:pPr>
              <a:t>‹#›</a:t>
            </a:fld>
            <a:endParaRPr lang="en-US"/>
          </a:p>
        </p:txBody>
      </p:sp>
    </p:spTree>
    <p:extLst>
      <p:ext uri="{BB962C8B-B14F-4D97-AF65-F5344CB8AC3E}">
        <p14:creationId xmlns:p14="http://schemas.microsoft.com/office/powerpoint/2010/main" val="4153939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9B9372C-9C72-448A-9962-FC5381E6D3AE}" type="slidenum">
              <a:rPr lang="en-US"/>
              <a:pPr>
                <a:defRPr/>
              </a:pPr>
              <a:t>‹#›</a:t>
            </a:fld>
            <a:endParaRPr lang="en-US"/>
          </a:p>
        </p:txBody>
      </p:sp>
    </p:spTree>
    <p:extLst>
      <p:ext uri="{BB962C8B-B14F-4D97-AF65-F5344CB8AC3E}">
        <p14:creationId xmlns:p14="http://schemas.microsoft.com/office/powerpoint/2010/main" val="60680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E0AA4F-EF26-4D4E-B68E-169AED332FFB}" type="slidenum">
              <a:rPr lang="en-US"/>
              <a:pPr>
                <a:defRPr/>
              </a:pPr>
              <a:t>‹#›</a:t>
            </a:fld>
            <a:endParaRPr lang="en-US"/>
          </a:p>
        </p:txBody>
      </p:sp>
    </p:spTree>
    <p:extLst>
      <p:ext uri="{BB962C8B-B14F-4D97-AF65-F5344CB8AC3E}">
        <p14:creationId xmlns:p14="http://schemas.microsoft.com/office/powerpoint/2010/main" val="166299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FCFFF8-3BD0-4F99-BBD7-B2CAD8EEA593}" type="slidenum">
              <a:rPr lang="en-US"/>
              <a:pPr>
                <a:defRPr/>
              </a:pPr>
              <a:t>‹#›</a:t>
            </a:fld>
            <a:endParaRPr lang="en-US"/>
          </a:p>
        </p:txBody>
      </p:sp>
    </p:spTree>
    <p:extLst>
      <p:ext uri="{BB962C8B-B14F-4D97-AF65-F5344CB8AC3E}">
        <p14:creationId xmlns:p14="http://schemas.microsoft.com/office/powerpoint/2010/main" val="371133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333399"/>
            </a:gs>
            <a:gs pos="100000">
              <a:srgbClr val="660066"/>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mn-lt"/>
              </a:defRPr>
            </a:lvl1pPr>
          </a:lstStyle>
          <a:p>
            <a:pPr>
              <a:defRPr/>
            </a:pPr>
            <a:fld id="{9B91F190-B39C-4312-B00F-B16B846FBF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609600"/>
            <a:ext cx="6781800" cy="1600200"/>
          </a:xfrm>
          <a:solidFill>
            <a:srgbClr val="660066"/>
          </a:solidFill>
          <a:ln w="76200" cmpd="tri">
            <a:solidFill>
              <a:srgbClr val="CCCCFF"/>
            </a:solidFill>
            <a:miter lim="800000"/>
            <a:headEnd/>
            <a:tailEnd/>
          </a:ln>
        </p:spPr>
        <p:txBody>
          <a:bodyPr/>
          <a:lstStyle/>
          <a:p>
            <a:pPr eaLnBrk="1" hangingPunct="1"/>
            <a:r>
              <a:rPr lang="en-US" altLang="en-US" sz="8800" b="1">
                <a:solidFill>
                  <a:srgbClr val="CCCCFF"/>
                </a:solidFill>
                <a:latin typeface="Verdana" pitchFamily="34" charset="0"/>
              </a:rPr>
              <a:t>Chronicler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8382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Conclusion of Canons</a:t>
            </a:r>
          </a:p>
        </p:txBody>
      </p:sp>
      <p:sp>
        <p:nvSpPr>
          <p:cNvPr id="34819" name="Rectangle 3"/>
          <p:cNvSpPr>
            <a:spLocks noGrp="1" noChangeArrowheads="1"/>
          </p:cNvSpPr>
          <p:nvPr>
            <p:ph type="body" idx="1"/>
          </p:nvPr>
        </p:nvSpPr>
        <p:spPr>
          <a:xfrm>
            <a:off x="152400" y="838200"/>
            <a:ext cx="8839200" cy="5715000"/>
          </a:xfrm>
        </p:spPr>
        <p:txBody>
          <a:bodyPr/>
          <a:lstStyle/>
          <a:p>
            <a:pPr eaLnBrk="1" hangingPunct="1"/>
            <a:r>
              <a:rPr lang="en-US" altLang="en-US" b="1">
                <a:solidFill>
                  <a:schemeClr val="bg1"/>
                </a:solidFill>
                <a:latin typeface="Verdana" pitchFamily="34" charset="0"/>
                <a:cs typeface="Times New Roman" pitchFamily="18" charset="0"/>
              </a:rPr>
              <a:t>Chronicles &amp; Malachi</a:t>
            </a:r>
          </a:p>
          <a:p>
            <a:pPr lvl="1" eaLnBrk="1" hangingPunct="1">
              <a:spcBef>
                <a:spcPct val="0"/>
              </a:spcBef>
            </a:pPr>
            <a:r>
              <a:rPr lang="en-US" altLang="en-US" sz="3200">
                <a:solidFill>
                  <a:schemeClr val="bg1"/>
                </a:solidFill>
                <a:latin typeface="Arial" charset="0"/>
                <a:cs typeface="Times New Roman" pitchFamily="18" charset="0"/>
              </a:rPr>
              <a:t>Both canons end in anticipation (Brueggemann, </a:t>
            </a:r>
            <a:r>
              <a:rPr lang="en-US" altLang="en-US" sz="3200" i="1">
                <a:solidFill>
                  <a:schemeClr val="bg1"/>
                </a:solidFill>
                <a:latin typeface="Arial" charset="0"/>
                <a:cs typeface="Times New Roman" pitchFamily="18" charset="0"/>
              </a:rPr>
              <a:t>Intro. to OT</a:t>
            </a:r>
            <a:r>
              <a:rPr lang="en-US" altLang="en-US" sz="3200">
                <a:solidFill>
                  <a:schemeClr val="bg1"/>
                </a:solidFill>
                <a:latin typeface="Arial" charset="0"/>
                <a:cs typeface="Times New Roman" pitchFamily="18" charset="0"/>
              </a:rPr>
              <a:t>, 382), but the differences are obvious. </a:t>
            </a:r>
          </a:p>
          <a:p>
            <a:pPr lvl="2" eaLnBrk="1" hangingPunct="1">
              <a:spcBef>
                <a:spcPct val="0"/>
              </a:spcBef>
            </a:pPr>
            <a:r>
              <a:rPr lang="en-US" altLang="en-US" sz="2800" i="1">
                <a:solidFill>
                  <a:schemeClr val="bg1"/>
                </a:solidFill>
                <a:latin typeface="Arial" charset="0"/>
                <a:cs typeface="Times New Roman" pitchFamily="18" charset="0"/>
              </a:rPr>
              <a:t>Land and Torah</a:t>
            </a:r>
            <a:r>
              <a:rPr lang="en-US" altLang="en-US" sz="2800">
                <a:solidFill>
                  <a:schemeClr val="bg1"/>
                </a:solidFill>
                <a:latin typeface="Arial" charset="0"/>
                <a:cs typeface="Times New Roman" pitchFamily="18" charset="0"/>
              </a:rPr>
              <a:t> vs. Messiah for Gentiles and Israel</a:t>
            </a:r>
            <a:endParaRPr lang="en-US" altLang="en-US" sz="2800" i="1">
              <a:solidFill>
                <a:schemeClr val="bg1"/>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0"/>
            <a:ext cx="8229600" cy="762000"/>
          </a:xfrm>
        </p:spPr>
        <p:txBody>
          <a:bodyPr/>
          <a:lstStyle/>
          <a:p>
            <a:pPr eaLnBrk="1" hangingPunct="1">
              <a:defRPr/>
            </a:pPr>
            <a:r>
              <a:rPr lang="en-US" dirty="0">
                <a:solidFill>
                  <a:srgbClr val="CCCCFF"/>
                </a:solidFill>
                <a:effectLst>
                  <a:outerShdw blurRad="38100" dist="38100" dir="2700000" algn="tl">
                    <a:srgbClr val="000000"/>
                  </a:outerShdw>
                </a:effectLst>
                <a:latin typeface="Verdana" pitchFamily="34" charset="0"/>
                <a:cs typeface="Times New Roman" pitchFamily="18" charset="0"/>
              </a:rPr>
              <a:t>Ezra-Nehemiah</a:t>
            </a:r>
          </a:p>
        </p:txBody>
      </p:sp>
      <p:sp>
        <p:nvSpPr>
          <p:cNvPr id="26627" name="Rectangle 3"/>
          <p:cNvSpPr>
            <a:spLocks noGrp="1" noChangeArrowheads="1"/>
          </p:cNvSpPr>
          <p:nvPr>
            <p:ph type="body" idx="1"/>
          </p:nvPr>
        </p:nvSpPr>
        <p:spPr>
          <a:xfrm>
            <a:off x="381000" y="838200"/>
            <a:ext cx="8534400" cy="3657600"/>
          </a:xfrm>
        </p:spPr>
        <p:txBody>
          <a:bodyPr/>
          <a:lstStyle/>
          <a:p>
            <a:pPr eaLnBrk="1" hangingPunct="1"/>
            <a:r>
              <a:rPr lang="en-US" altLang="en-US" b="1">
                <a:solidFill>
                  <a:schemeClr val="bg1"/>
                </a:solidFill>
                <a:latin typeface="Verdana" pitchFamily="34" charset="0"/>
                <a:cs typeface="Times New Roman" pitchFamily="18" charset="0"/>
              </a:rPr>
              <a:t>Historical Context</a:t>
            </a:r>
          </a:p>
          <a:p>
            <a:pPr lvl="1" eaLnBrk="1" hangingPunct="1"/>
            <a:r>
              <a:rPr lang="en-US" altLang="en-US">
                <a:solidFill>
                  <a:schemeClr val="bg1"/>
                </a:solidFill>
                <a:latin typeface="Verdana" pitchFamily="34" charset="0"/>
                <a:cs typeface="Times New Roman" pitchFamily="18" charset="0"/>
              </a:rPr>
              <a:t>538/536	Return of exiles </a:t>
            </a:r>
          </a:p>
          <a:p>
            <a:pPr lvl="1" eaLnBrk="1" hangingPunct="1"/>
            <a:r>
              <a:rPr lang="en-US" altLang="en-US">
                <a:solidFill>
                  <a:schemeClr val="bg1"/>
                </a:solidFill>
                <a:latin typeface="Verdana" pitchFamily="34" charset="0"/>
                <a:cs typeface="Times New Roman" pitchFamily="18" charset="0"/>
              </a:rPr>
              <a:t>520-516	Temple Rebuilt</a:t>
            </a:r>
          </a:p>
          <a:p>
            <a:pPr lvl="1" eaLnBrk="1" hangingPunct="1"/>
            <a:r>
              <a:rPr lang="en-US" altLang="en-US">
                <a:solidFill>
                  <a:schemeClr val="bg1"/>
                </a:solidFill>
                <a:latin typeface="Verdana" pitchFamily="34" charset="0"/>
                <a:cs typeface="Times New Roman" pitchFamily="18" charset="0"/>
              </a:rPr>
              <a:t>458		Ezra Returns to Judah</a:t>
            </a:r>
          </a:p>
          <a:p>
            <a:pPr lvl="1" eaLnBrk="1" hangingPunct="1"/>
            <a:r>
              <a:rPr lang="en-US" altLang="en-US">
                <a:solidFill>
                  <a:schemeClr val="bg1"/>
                </a:solidFill>
                <a:latin typeface="Verdana" pitchFamily="34" charset="0"/>
                <a:cs typeface="Times New Roman" pitchFamily="18" charset="0"/>
              </a:rPr>
              <a:t>445		Nehemiah Travels to Judah</a:t>
            </a:r>
          </a:p>
          <a:p>
            <a:pPr lvl="1" eaLnBrk="1" hangingPunct="1"/>
            <a:r>
              <a:rPr lang="en-US" altLang="en-US">
                <a:solidFill>
                  <a:schemeClr val="bg1"/>
                </a:solidFill>
                <a:latin typeface="Verdana" pitchFamily="34" charset="0"/>
                <a:cs typeface="Times New Roman" pitchFamily="18" charset="0"/>
              </a:rPr>
              <a:t>398		Alternate date for Ezra (under 			Artaxerxes II)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0-#ppt_w/2"/>
                                          </p:val>
                                        </p:tav>
                                        <p:tav tm="100000">
                                          <p:val>
                                            <p:strVal val="#ppt_x"/>
                                          </p:val>
                                        </p:tav>
                                      </p:tavLst>
                                    </p:anim>
                                    <p:anim calcmode="lin" valueType="num">
                                      <p:cBhvr additive="base">
                                        <p:cTn id="8" dur="500" fill="hold"/>
                                        <p:tgtEl>
                                          <p:spTgt spid="266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533400" y="228600"/>
            <a:ext cx="8229600" cy="6858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Ezra-Nehemiah</a:t>
            </a:r>
          </a:p>
        </p:txBody>
      </p:sp>
      <p:sp>
        <p:nvSpPr>
          <p:cNvPr id="27651" name="Rectangle 1027"/>
          <p:cNvSpPr>
            <a:spLocks noGrp="1" noChangeArrowheads="1"/>
          </p:cNvSpPr>
          <p:nvPr>
            <p:ph type="body" idx="1"/>
          </p:nvPr>
        </p:nvSpPr>
        <p:spPr>
          <a:xfrm>
            <a:off x="152400" y="990600"/>
            <a:ext cx="8763000" cy="5562600"/>
          </a:xfrm>
        </p:spPr>
        <p:txBody>
          <a:bodyPr/>
          <a:lstStyle/>
          <a:p>
            <a:pPr eaLnBrk="1" hangingPunct="1"/>
            <a:r>
              <a:rPr lang="en-US" altLang="en-US" b="1">
                <a:solidFill>
                  <a:schemeClr val="bg1"/>
                </a:solidFill>
                <a:latin typeface="Verdana" pitchFamily="34" charset="0"/>
                <a:cs typeface="Times New Roman" pitchFamily="18" charset="0"/>
              </a:rPr>
              <a:t>Structure of the Books</a:t>
            </a:r>
          </a:p>
          <a:p>
            <a:pPr eaLnBrk="1" hangingPunct="1"/>
            <a:r>
              <a:rPr lang="en-US" altLang="en-US" sz="2800">
                <a:solidFill>
                  <a:schemeClr val="bg1"/>
                </a:solidFill>
                <a:latin typeface="Verdana" pitchFamily="34" charset="0"/>
                <a:cs typeface="Times New Roman" pitchFamily="18" charset="0"/>
              </a:rPr>
              <a:t>Ezra 1-6		Exiled Jews allowed to 					return to Judah (4:8-					6:18 in Aramaic)</a:t>
            </a:r>
          </a:p>
          <a:p>
            <a:pPr eaLnBrk="1" hangingPunct="1"/>
            <a:r>
              <a:rPr lang="en-US" altLang="en-US" sz="2800">
                <a:solidFill>
                  <a:schemeClr val="bg1"/>
                </a:solidFill>
                <a:latin typeface="Verdana" pitchFamily="34" charset="0"/>
                <a:cs typeface="Times New Roman" pitchFamily="18" charset="0"/>
              </a:rPr>
              <a:t>Ez 7:1-10:4		Ezra’s Ministry in Judah</a:t>
            </a:r>
          </a:p>
          <a:p>
            <a:pPr eaLnBrk="1" hangingPunct="1"/>
            <a:r>
              <a:rPr lang="en-US" altLang="en-US" sz="2800">
                <a:solidFill>
                  <a:schemeClr val="bg1"/>
                </a:solidFill>
                <a:latin typeface="Verdana" pitchFamily="34" charset="0"/>
                <a:cs typeface="Times New Roman" pitchFamily="18" charset="0"/>
              </a:rPr>
              <a:t>Neh 1:1-7:73a	Nehemiah’s Memoirs</a:t>
            </a:r>
          </a:p>
          <a:p>
            <a:pPr eaLnBrk="1" hangingPunct="1"/>
            <a:r>
              <a:rPr lang="en-US" altLang="en-US" sz="2800">
                <a:solidFill>
                  <a:schemeClr val="bg1"/>
                </a:solidFill>
                <a:latin typeface="Verdana" pitchFamily="34" charset="0"/>
                <a:cs typeface="Times New Roman" pitchFamily="18" charset="0"/>
              </a:rPr>
              <a:t>Neh 7:73b-10:39	Ezra’s Continuing Ministry</a:t>
            </a:r>
          </a:p>
          <a:p>
            <a:pPr eaLnBrk="1" hangingPunct="1"/>
            <a:r>
              <a:rPr lang="en-US" altLang="en-US" sz="2800">
                <a:solidFill>
                  <a:schemeClr val="bg1"/>
                </a:solidFill>
                <a:latin typeface="Verdana" pitchFamily="34" charset="0"/>
                <a:cs typeface="Times New Roman" pitchFamily="18" charset="0"/>
              </a:rPr>
              <a:t>Neh 11:1-13:31	Nehemiah’s Continuing 					Ministry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additive="base">
                                        <p:cTn id="7" dur="500" fill="hold"/>
                                        <p:tgtEl>
                                          <p:spTgt spid="27651"/>
                                        </p:tgtEl>
                                        <p:attrNameLst>
                                          <p:attrName>ppt_x</p:attrName>
                                        </p:attrNameLst>
                                      </p:cBhvr>
                                      <p:tavLst>
                                        <p:tav tm="0">
                                          <p:val>
                                            <p:strVal val="0-#ppt_w/2"/>
                                          </p:val>
                                        </p:tav>
                                        <p:tav tm="100000">
                                          <p:val>
                                            <p:strVal val="#ppt_x"/>
                                          </p:val>
                                        </p:tav>
                                      </p:tavLst>
                                    </p:anim>
                                    <p:anim calcmode="lin" valueType="num">
                                      <p:cBhvr additive="base">
                                        <p:cTn id="8" dur="500" fill="hold"/>
                                        <p:tgtEl>
                                          <p:spTgt spid="276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228600"/>
            <a:ext cx="9144000" cy="12192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Ezra-Nehemiah:</a:t>
            </a:r>
            <a:br>
              <a:rPr lang="en-US">
                <a:solidFill>
                  <a:srgbClr val="CCCCFF"/>
                </a:solidFill>
                <a:effectLst>
                  <a:outerShdw blurRad="38100" dist="38100" dir="2700000" algn="tl">
                    <a:srgbClr val="000000"/>
                  </a:outerShdw>
                </a:effectLst>
                <a:latin typeface="Verdana" pitchFamily="34" charset="0"/>
                <a:cs typeface="Times New Roman" pitchFamily="18" charset="0"/>
              </a:rPr>
            </a:br>
            <a:r>
              <a:rPr lang="en-US">
                <a:solidFill>
                  <a:srgbClr val="CCCCFF"/>
                </a:solidFill>
                <a:effectLst>
                  <a:outerShdw blurRad="38100" dist="38100" dir="2700000" algn="tl">
                    <a:srgbClr val="000000"/>
                  </a:outerShdw>
                </a:effectLst>
                <a:latin typeface="Verdana" pitchFamily="34" charset="0"/>
                <a:cs typeface="Times New Roman" pitchFamily="18" charset="0"/>
              </a:rPr>
              <a:t>Theological/Historical Themes </a:t>
            </a:r>
          </a:p>
        </p:txBody>
      </p:sp>
      <p:sp>
        <p:nvSpPr>
          <p:cNvPr id="28675" name="Rectangle 3"/>
          <p:cNvSpPr>
            <a:spLocks noGrp="1" noChangeArrowheads="1"/>
          </p:cNvSpPr>
          <p:nvPr>
            <p:ph type="body" idx="1"/>
          </p:nvPr>
        </p:nvSpPr>
        <p:spPr>
          <a:xfrm>
            <a:off x="152400" y="1676400"/>
            <a:ext cx="8763000" cy="4876800"/>
          </a:xfrm>
        </p:spPr>
        <p:txBody>
          <a:bodyPr/>
          <a:lstStyle/>
          <a:p>
            <a:pPr eaLnBrk="1" hangingPunct="1"/>
            <a:r>
              <a:rPr lang="en-US" altLang="en-US" b="1">
                <a:solidFill>
                  <a:schemeClr val="bg1"/>
                </a:solidFill>
                <a:latin typeface="Verdana" pitchFamily="34" charset="0"/>
                <a:cs typeface="Times New Roman" pitchFamily="18" charset="0"/>
              </a:rPr>
              <a:t>God’s Work in the World</a:t>
            </a:r>
          </a:p>
          <a:p>
            <a:pPr lvl="1" eaLnBrk="1" hangingPunct="1"/>
            <a:r>
              <a:rPr lang="en-US" altLang="en-US">
                <a:solidFill>
                  <a:schemeClr val="bg1"/>
                </a:solidFill>
                <a:latin typeface="Verdana" pitchFamily="34" charset="0"/>
                <a:cs typeface="Times New Roman" pitchFamily="18" charset="0"/>
              </a:rPr>
              <a:t>God uses unexpected sources to accomplish His will (Cyrus/Darius/Artaxerxes). </a:t>
            </a:r>
          </a:p>
          <a:p>
            <a:pPr lvl="1" eaLnBrk="1" hangingPunct="1"/>
            <a:r>
              <a:rPr lang="en-US" altLang="en-US">
                <a:solidFill>
                  <a:schemeClr val="bg1"/>
                </a:solidFill>
                <a:latin typeface="Verdana" pitchFamily="34" charset="0"/>
                <a:cs typeface="Times New Roman" pitchFamily="18" charset="0"/>
              </a:rPr>
              <a:t>God places leaders in strategic places and prepared them for their work. </a:t>
            </a:r>
          </a:p>
          <a:p>
            <a:pPr lvl="1" eaLnBrk="1" hangingPunct="1"/>
            <a:r>
              <a:rPr lang="en-US" altLang="en-US">
                <a:solidFill>
                  <a:schemeClr val="bg1"/>
                </a:solidFill>
                <a:latin typeface="Verdana" pitchFamily="34" charset="0"/>
                <a:cs typeface="Times New Roman" pitchFamily="18" charset="0"/>
              </a:rPr>
              <a:t>Redemptive History (</a:t>
            </a:r>
            <a:r>
              <a:rPr lang="en-US" altLang="en-US" i="1">
                <a:solidFill>
                  <a:schemeClr val="bg1"/>
                </a:solidFill>
                <a:latin typeface="Verdana" pitchFamily="34" charset="0"/>
                <a:cs typeface="Times New Roman" pitchFamily="18" charset="0"/>
              </a:rPr>
              <a:t>heilsgeschichte</a:t>
            </a:r>
            <a:r>
              <a:rPr lang="en-US" altLang="en-US">
                <a:solidFill>
                  <a:schemeClr val="bg1"/>
                </a:solidFill>
                <a:latin typeface="Verdana" pitchFamily="34"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3"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228600"/>
            <a:ext cx="9144000" cy="12192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Ezra-Nehemiah:</a:t>
            </a:r>
            <a:br>
              <a:rPr lang="en-US">
                <a:solidFill>
                  <a:srgbClr val="CCCCFF"/>
                </a:solidFill>
                <a:effectLst>
                  <a:outerShdw blurRad="38100" dist="38100" dir="2700000" algn="tl">
                    <a:srgbClr val="000000"/>
                  </a:outerShdw>
                </a:effectLst>
                <a:latin typeface="Verdana" pitchFamily="34" charset="0"/>
                <a:cs typeface="Times New Roman" pitchFamily="18" charset="0"/>
              </a:rPr>
            </a:br>
            <a:r>
              <a:rPr lang="en-US">
                <a:solidFill>
                  <a:srgbClr val="CCCCFF"/>
                </a:solidFill>
                <a:effectLst>
                  <a:outerShdw blurRad="38100" dist="38100" dir="2700000" algn="tl">
                    <a:srgbClr val="000000"/>
                  </a:outerShdw>
                </a:effectLst>
                <a:latin typeface="Verdana" pitchFamily="34" charset="0"/>
                <a:cs typeface="Times New Roman" pitchFamily="18" charset="0"/>
              </a:rPr>
              <a:t>Theological/Historical Themes </a:t>
            </a:r>
          </a:p>
        </p:txBody>
      </p:sp>
      <p:sp>
        <p:nvSpPr>
          <p:cNvPr id="30723" name="Rectangle 3"/>
          <p:cNvSpPr>
            <a:spLocks noGrp="1" noChangeArrowheads="1"/>
          </p:cNvSpPr>
          <p:nvPr>
            <p:ph type="body" idx="1"/>
          </p:nvPr>
        </p:nvSpPr>
        <p:spPr>
          <a:xfrm>
            <a:off x="152400" y="1676400"/>
            <a:ext cx="8763000" cy="4876800"/>
          </a:xfrm>
        </p:spPr>
        <p:txBody>
          <a:bodyPr/>
          <a:lstStyle/>
          <a:p>
            <a:pPr eaLnBrk="1" hangingPunct="1"/>
            <a:r>
              <a:rPr lang="en-US" altLang="en-US" b="1">
                <a:solidFill>
                  <a:schemeClr val="bg1"/>
                </a:solidFill>
                <a:latin typeface="Verdana" pitchFamily="34" charset="0"/>
                <a:cs typeface="Times New Roman" pitchFamily="18" charset="0"/>
              </a:rPr>
              <a:t>Temple and Torah</a:t>
            </a:r>
          </a:p>
          <a:p>
            <a:pPr lvl="1" eaLnBrk="1" hangingPunct="1"/>
            <a:r>
              <a:rPr lang="en-US" altLang="en-US">
                <a:solidFill>
                  <a:schemeClr val="bg1"/>
                </a:solidFill>
                <a:latin typeface="Verdana" pitchFamily="34" charset="0"/>
                <a:cs typeface="Times New Roman" pitchFamily="18" charset="0"/>
              </a:rPr>
              <a:t>The temple was the place where the people met with their God, the renewed presence of God in the midst of people after a long, dismal exile.</a:t>
            </a:r>
          </a:p>
          <a:p>
            <a:pPr lvl="1" eaLnBrk="1" hangingPunct="1"/>
            <a:r>
              <a:rPr lang="en-US" altLang="en-US">
                <a:solidFill>
                  <a:schemeClr val="bg1"/>
                </a:solidFill>
                <a:latin typeface="Verdana" pitchFamily="34" charset="0"/>
                <a:cs typeface="Times New Roman" pitchFamily="18" charset="0"/>
              </a:rPr>
              <a:t>The Torah became the guide for life in post-exilic Judah, esp. as seen in Ezra’s use of it.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228600"/>
            <a:ext cx="6400800" cy="7620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Chronicles: Sources</a:t>
            </a:r>
            <a:endParaRPr lang="en-US">
              <a:solidFill>
                <a:srgbClr val="CCCCFF"/>
              </a:solidFill>
              <a:effectLst>
                <a:outerShdw blurRad="38100" dist="38100" dir="2700000" algn="tl">
                  <a:srgbClr val="000000"/>
                </a:outerShdw>
              </a:effectLst>
              <a:latin typeface="Verdana" pitchFamily="34" charset="0"/>
            </a:endParaRPr>
          </a:p>
        </p:txBody>
      </p:sp>
      <p:sp>
        <p:nvSpPr>
          <p:cNvPr id="11267" name="Rectangle 3"/>
          <p:cNvSpPr>
            <a:spLocks noGrp="1" noChangeArrowheads="1"/>
          </p:cNvSpPr>
          <p:nvPr>
            <p:ph type="body" idx="1"/>
          </p:nvPr>
        </p:nvSpPr>
        <p:spPr>
          <a:xfrm>
            <a:off x="381000" y="1524000"/>
            <a:ext cx="8534400" cy="5029200"/>
          </a:xfrm>
        </p:spPr>
        <p:txBody>
          <a:bodyPr/>
          <a:lstStyle/>
          <a:p>
            <a:pPr eaLnBrk="1" hangingPunct="1"/>
            <a:r>
              <a:rPr lang="en-US" altLang="en-US">
                <a:solidFill>
                  <a:schemeClr val="bg1"/>
                </a:solidFill>
                <a:latin typeface="Verdana" pitchFamily="34" charset="0"/>
                <a:cs typeface="Times New Roman" pitchFamily="18" charset="0"/>
              </a:rPr>
              <a:t>Samuel and Kings </a:t>
            </a:r>
          </a:p>
          <a:p>
            <a:pPr eaLnBrk="1" hangingPunct="1"/>
            <a:r>
              <a:rPr lang="en-US" altLang="en-US">
                <a:solidFill>
                  <a:schemeClr val="bg1"/>
                </a:solidFill>
                <a:latin typeface="Verdana" pitchFamily="34" charset="0"/>
                <a:cs typeface="Times New Roman" pitchFamily="18" charset="0"/>
              </a:rPr>
              <a:t>Psalms</a:t>
            </a:r>
          </a:p>
          <a:p>
            <a:pPr eaLnBrk="1" hangingPunct="1"/>
            <a:r>
              <a:rPr lang="en-US" altLang="en-US">
                <a:solidFill>
                  <a:schemeClr val="bg1"/>
                </a:solidFill>
                <a:latin typeface="Verdana" pitchFamily="34" charset="0"/>
                <a:cs typeface="Times New Roman" pitchFamily="18" charset="0"/>
              </a:rPr>
              <a:t>Priestly circles</a:t>
            </a:r>
          </a:p>
          <a:p>
            <a:pPr eaLnBrk="1" hangingPunct="1"/>
            <a:r>
              <a:rPr lang="en-US" altLang="en-US">
                <a:solidFill>
                  <a:schemeClr val="bg1"/>
                </a:solidFill>
                <a:latin typeface="Verdana" pitchFamily="34" charset="0"/>
                <a:cs typeface="Times New Roman" pitchFamily="18" charset="0"/>
              </a:rPr>
              <a:t>Prophetic circles (1 Chr. 29:29)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371600" y="228600"/>
            <a:ext cx="6400800" cy="7620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Chronicles and Dtr</a:t>
            </a:r>
            <a:endParaRPr lang="en-US">
              <a:solidFill>
                <a:srgbClr val="CCCCFF"/>
              </a:solidFill>
              <a:effectLst>
                <a:outerShdw blurRad="38100" dist="38100" dir="2700000" algn="tl">
                  <a:srgbClr val="000000"/>
                </a:outerShdw>
              </a:effectLst>
              <a:latin typeface="Verdana" pitchFamily="34" charset="0"/>
            </a:endParaRPr>
          </a:p>
        </p:txBody>
      </p:sp>
      <p:sp>
        <p:nvSpPr>
          <p:cNvPr id="33795" name="Rectangle 3"/>
          <p:cNvSpPr>
            <a:spLocks noGrp="1" noChangeArrowheads="1"/>
          </p:cNvSpPr>
          <p:nvPr>
            <p:ph type="body" idx="1"/>
          </p:nvPr>
        </p:nvSpPr>
        <p:spPr>
          <a:xfrm>
            <a:off x="381000" y="1524000"/>
            <a:ext cx="8534400" cy="5029200"/>
          </a:xfrm>
        </p:spPr>
        <p:txBody>
          <a:bodyPr/>
          <a:lstStyle/>
          <a:p>
            <a:pPr eaLnBrk="1" hangingPunct="1"/>
            <a:r>
              <a:rPr lang="en-US" altLang="en-US" dirty="0">
                <a:solidFill>
                  <a:schemeClr val="bg1"/>
                </a:solidFill>
                <a:latin typeface="Verdana" pitchFamily="34" charset="0"/>
                <a:cs typeface="Times New Roman" pitchFamily="18" charset="0"/>
              </a:rPr>
              <a:t>Sins of David ignored in </a:t>
            </a:r>
            <a:r>
              <a:rPr lang="en-US" altLang="en-US" dirty="0" err="1">
                <a:solidFill>
                  <a:schemeClr val="bg1"/>
                </a:solidFill>
                <a:latin typeface="Verdana" pitchFamily="34" charset="0"/>
                <a:cs typeface="Times New Roman" pitchFamily="18" charset="0"/>
              </a:rPr>
              <a:t>Chr</a:t>
            </a:r>
            <a:endParaRPr lang="en-US" altLang="en-US" dirty="0">
              <a:solidFill>
                <a:schemeClr val="bg1"/>
              </a:solidFill>
              <a:latin typeface="Verdana" pitchFamily="34" charset="0"/>
              <a:cs typeface="Times New Roman" pitchFamily="18" charset="0"/>
            </a:endParaRPr>
          </a:p>
          <a:p>
            <a:pPr eaLnBrk="1" hangingPunct="1"/>
            <a:r>
              <a:rPr lang="en-US" altLang="en-US" dirty="0">
                <a:solidFill>
                  <a:schemeClr val="bg1"/>
                </a:solidFill>
                <a:latin typeface="Verdana" pitchFamily="34" charset="0"/>
                <a:cs typeface="Times New Roman" pitchFamily="18" charset="0"/>
              </a:rPr>
              <a:t>Unity emphasized in </a:t>
            </a:r>
            <a:r>
              <a:rPr lang="en-US" altLang="en-US" dirty="0" err="1">
                <a:solidFill>
                  <a:schemeClr val="bg1"/>
                </a:solidFill>
                <a:latin typeface="Verdana" pitchFamily="34" charset="0"/>
                <a:cs typeface="Times New Roman" pitchFamily="18" charset="0"/>
              </a:rPr>
              <a:t>Chr</a:t>
            </a:r>
            <a:r>
              <a:rPr lang="en-US" altLang="en-US" dirty="0">
                <a:solidFill>
                  <a:schemeClr val="bg1"/>
                </a:solidFill>
                <a:latin typeface="Verdana" pitchFamily="34" charset="0"/>
                <a:cs typeface="Times New Roman" pitchFamily="18" charset="0"/>
              </a:rPr>
              <a:t> (e.g., no Succession Narrative)</a:t>
            </a:r>
          </a:p>
          <a:p>
            <a:pPr eaLnBrk="1" hangingPunct="1"/>
            <a:r>
              <a:rPr lang="en-US" altLang="en-US" dirty="0">
                <a:solidFill>
                  <a:schemeClr val="bg1"/>
                </a:solidFill>
                <a:latin typeface="Verdana" pitchFamily="34" charset="0"/>
                <a:cs typeface="Times New Roman" pitchFamily="18" charset="0"/>
              </a:rPr>
              <a:t>Emphasis on Temple in </a:t>
            </a:r>
            <a:r>
              <a:rPr lang="en-US" altLang="en-US" dirty="0" err="1">
                <a:solidFill>
                  <a:schemeClr val="bg1"/>
                </a:solidFill>
                <a:latin typeface="Verdana" pitchFamily="34" charset="0"/>
                <a:cs typeface="Times New Roman" pitchFamily="18" charset="0"/>
              </a:rPr>
              <a:t>Chr</a:t>
            </a:r>
            <a:r>
              <a:rPr lang="en-US" altLang="en-US" dirty="0">
                <a:solidFill>
                  <a:schemeClr val="bg1"/>
                </a:solidFill>
                <a:latin typeface="Verdana" pitchFamily="34" charset="0"/>
                <a:cs typeface="Times New Roman" pitchFamily="18" charset="0"/>
              </a:rPr>
              <a:t> (Enns: The great failure)</a:t>
            </a:r>
          </a:p>
          <a:p>
            <a:pPr eaLnBrk="1" hangingPunct="1"/>
            <a:r>
              <a:rPr lang="en-US" altLang="en-US" dirty="0">
                <a:solidFill>
                  <a:schemeClr val="bg1"/>
                </a:solidFill>
                <a:latin typeface="Verdana" pitchFamily="34" charset="0"/>
                <a:cs typeface="Times New Roman" pitchFamily="18" charset="0"/>
              </a:rPr>
              <a:t>Individual Responsibility and Immediate Retribution in </a:t>
            </a:r>
            <a:r>
              <a:rPr lang="en-US" altLang="en-US" dirty="0" err="1">
                <a:solidFill>
                  <a:schemeClr val="bg1"/>
                </a:solidFill>
                <a:latin typeface="Verdana" pitchFamily="34" charset="0"/>
                <a:cs typeface="Times New Roman" pitchFamily="18" charset="0"/>
              </a:rPr>
              <a:t>Chr</a:t>
            </a:r>
            <a:endParaRPr lang="en-US" altLang="en-US" dirty="0">
              <a:solidFill>
                <a:schemeClr val="bg1"/>
              </a:solidFill>
              <a:latin typeface="Verdan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228600"/>
            <a:ext cx="8229600" cy="12192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Chronicles: </a:t>
            </a:r>
            <a:br>
              <a:rPr lang="en-US">
                <a:solidFill>
                  <a:srgbClr val="CCCCFF"/>
                </a:solidFill>
                <a:effectLst>
                  <a:outerShdw blurRad="38100" dist="38100" dir="2700000" algn="tl">
                    <a:srgbClr val="000000"/>
                  </a:outerShdw>
                </a:effectLst>
                <a:latin typeface="Verdana" pitchFamily="34" charset="0"/>
                <a:cs typeface="Times New Roman" pitchFamily="18" charset="0"/>
              </a:rPr>
            </a:br>
            <a:r>
              <a:rPr lang="en-US">
                <a:solidFill>
                  <a:srgbClr val="CCCCFF"/>
                </a:solidFill>
                <a:effectLst>
                  <a:outerShdw blurRad="38100" dist="38100" dir="2700000" algn="tl">
                    <a:srgbClr val="000000"/>
                  </a:outerShdw>
                </a:effectLst>
                <a:latin typeface="Verdana" pitchFamily="34" charset="0"/>
                <a:cs typeface="Times New Roman" pitchFamily="18" charset="0"/>
              </a:rPr>
              <a:t>Theological Presuppositions</a:t>
            </a:r>
          </a:p>
        </p:txBody>
      </p:sp>
      <p:sp>
        <p:nvSpPr>
          <p:cNvPr id="25603" name="Rectangle 3"/>
          <p:cNvSpPr>
            <a:spLocks noGrp="1" noChangeArrowheads="1"/>
          </p:cNvSpPr>
          <p:nvPr>
            <p:ph type="body" idx="1"/>
          </p:nvPr>
        </p:nvSpPr>
        <p:spPr>
          <a:xfrm>
            <a:off x="381000" y="1676400"/>
            <a:ext cx="8534400" cy="4876800"/>
          </a:xfrm>
        </p:spPr>
        <p:txBody>
          <a:bodyPr/>
          <a:lstStyle/>
          <a:p>
            <a:pPr eaLnBrk="1" hangingPunct="1"/>
            <a:r>
              <a:rPr lang="en-US" altLang="en-US">
                <a:solidFill>
                  <a:schemeClr val="bg1"/>
                </a:solidFill>
                <a:latin typeface="Verdana" pitchFamily="34" charset="0"/>
                <a:cs typeface="Times New Roman" pitchFamily="18" charset="0"/>
              </a:rPr>
              <a:t>The Chronicler wrote “to demonstrate the legitimacy of the Davidic dynasty and of the Jerusalem temple as Yahweh’s valid cult centre (sic)” </a:t>
            </a:r>
            <a:r>
              <a:rPr lang="en-US" altLang="en-US" sz="2800">
                <a:solidFill>
                  <a:schemeClr val="bg1"/>
                </a:solidFill>
                <a:latin typeface="Verdana" pitchFamily="34" charset="0"/>
                <a:cs typeface="Times New Roman" pitchFamily="18" charset="0"/>
              </a:rPr>
              <a:t>(M. Noth, </a:t>
            </a:r>
            <a:r>
              <a:rPr lang="en-US" altLang="en-US" sz="2800" i="1">
                <a:solidFill>
                  <a:schemeClr val="bg1"/>
                </a:solidFill>
                <a:latin typeface="Verdana" pitchFamily="34" charset="0"/>
                <a:cs typeface="Times New Roman" pitchFamily="18" charset="0"/>
              </a:rPr>
              <a:t>The Chronicler's History</a:t>
            </a:r>
            <a:r>
              <a:rPr lang="en-US" altLang="en-US" sz="2800">
                <a:solidFill>
                  <a:schemeClr val="bg1"/>
                </a:solidFill>
                <a:latin typeface="Verdana" pitchFamily="34" charset="0"/>
                <a:cs typeface="Times New Roman" pitchFamily="18" charset="0"/>
              </a:rPr>
              <a:t>)</a:t>
            </a:r>
            <a:r>
              <a:rPr lang="en-US" altLang="en-US">
                <a:solidFill>
                  <a:schemeClr val="bg1"/>
                </a:solidFill>
                <a:latin typeface="Verdana" pitchFamily="34"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C00000"/>
            </a:gs>
            <a:gs pos="100000">
              <a:srgbClr val="660066"/>
            </a:gs>
          </a:gsLst>
          <a:path path="shape">
            <a:fillToRect l="50000" t="50000" r="50000" b="50000"/>
          </a:path>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228600"/>
            <a:ext cx="8229600" cy="12192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Chronicles: </a:t>
            </a:r>
            <a:br>
              <a:rPr lang="en-US">
                <a:solidFill>
                  <a:srgbClr val="CCCCFF"/>
                </a:solidFill>
                <a:effectLst>
                  <a:outerShdw blurRad="38100" dist="38100" dir="2700000" algn="tl">
                    <a:srgbClr val="000000"/>
                  </a:outerShdw>
                </a:effectLst>
                <a:latin typeface="Verdana" pitchFamily="34" charset="0"/>
                <a:cs typeface="Times New Roman" pitchFamily="18" charset="0"/>
              </a:rPr>
            </a:br>
            <a:r>
              <a:rPr lang="en-US">
                <a:solidFill>
                  <a:srgbClr val="CCCCFF"/>
                </a:solidFill>
                <a:effectLst>
                  <a:outerShdw blurRad="38100" dist="38100" dir="2700000" algn="tl">
                    <a:srgbClr val="000000"/>
                  </a:outerShdw>
                </a:effectLst>
                <a:latin typeface="Verdana" pitchFamily="34" charset="0"/>
                <a:cs typeface="Times New Roman" pitchFamily="18" charset="0"/>
              </a:rPr>
              <a:t>Theological Presuppositions</a:t>
            </a:r>
          </a:p>
        </p:txBody>
      </p:sp>
      <p:sp>
        <p:nvSpPr>
          <p:cNvPr id="32771" name="Rectangle 3"/>
          <p:cNvSpPr>
            <a:spLocks noGrp="1" noChangeArrowheads="1"/>
          </p:cNvSpPr>
          <p:nvPr>
            <p:ph type="body" idx="1"/>
          </p:nvPr>
        </p:nvSpPr>
        <p:spPr>
          <a:xfrm>
            <a:off x="0" y="1676400"/>
            <a:ext cx="9144000" cy="4876800"/>
          </a:xfrm>
        </p:spPr>
        <p:txBody>
          <a:bodyPr/>
          <a:lstStyle/>
          <a:p>
            <a:pPr eaLnBrk="1" hangingPunct="1"/>
            <a:r>
              <a:rPr lang="en-US" altLang="en-US">
                <a:solidFill>
                  <a:schemeClr val="bg1"/>
                </a:solidFill>
                <a:latin typeface="Verdana" pitchFamily="34" charset="0"/>
                <a:cs typeface="Times New Roman" pitchFamily="18" charset="0"/>
              </a:rPr>
              <a:t>“The person and dynasty of David forms the heartbeat of all of the Chronicler’s theology.... The Chronicler aimed at nothing less than to </a:t>
            </a:r>
            <a:r>
              <a:rPr lang="en-US" altLang="en-US" i="1">
                <a:solidFill>
                  <a:schemeClr val="bg1"/>
                </a:solidFill>
                <a:latin typeface="Verdana" pitchFamily="34" charset="0"/>
                <a:cs typeface="Times New Roman" pitchFamily="18" charset="0"/>
              </a:rPr>
              <a:t>rectify</a:t>
            </a:r>
            <a:r>
              <a:rPr lang="en-US" altLang="en-US">
                <a:solidFill>
                  <a:schemeClr val="bg1"/>
                </a:solidFill>
                <a:latin typeface="Verdana" pitchFamily="34" charset="0"/>
                <a:cs typeface="Times New Roman" pitchFamily="18" charset="0"/>
              </a:rPr>
              <a:t> an existing popular misconception. The primary vehicle of Israel’s ‘chosenness,’ he shows, was not Moses on Sinai at all. No, it was David on Zion!” (Robert North, “Theology of the Chronicler,” </a:t>
            </a:r>
            <a:r>
              <a:rPr lang="en-US" altLang="en-US" i="1">
                <a:solidFill>
                  <a:schemeClr val="bg1"/>
                </a:solidFill>
                <a:latin typeface="Verdana" pitchFamily="34" charset="0"/>
                <a:cs typeface="Times New Roman" pitchFamily="18" charset="0"/>
              </a:rPr>
              <a:t>JBL 8</a:t>
            </a:r>
            <a:r>
              <a:rPr lang="en-US" altLang="en-US">
                <a:solidFill>
                  <a:schemeClr val="bg1"/>
                </a:solidFill>
                <a:latin typeface="Verdana" pitchFamily="34" charset="0"/>
                <a:cs typeface="Times New Roman" pitchFamily="18" charset="0"/>
              </a:rPr>
              <a:t>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228600"/>
            <a:ext cx="8229600" cy="12192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Chronicles: </a:t>
            </a:r>
            <a:br>
              <a:rPr lang="en-US">
                <a:solidFill>
                  <a:srgbClr val="CCCCFF"/>
                </a:solidFill>
                <a:effectLst>
                  <a:outerShdw blurRad="38100" dist="38100" dir="2700000" algn="tl">
                    <a:srgbClr val="000000"/>
                  </a:outerShdw>
                </a:effectLst>
                <a:latin typeface="Verdana" pitchFamily="34" charset="0"/>
                <a:cs typeface="Times New Roman" pitchFamily="18" charset="0"/>
              </a:rPr>
            </a:br>
            <a:r>
              <a:rPr lang="en-US">
                <a:solidFill>
                  <a:srgbClr val="CCCCFF"/>
                </a:solidFill>
                <a:effectLst>
                  <a:outerShdw blurRad="38100" dist="38100" dir="2700000" algn="tl">
                    <a:srgbClr val="000000"/>
                  </a:outerShdw>
                </a:effectLst>
                <a:latin typeface="Verdana" pitchFamily="34" charset="0"/>
                <a:cs typeface="Times New Roman" pitchFamily="18" charset="0"/>
              </a:rPr>
              <a:t>Theological Presuppositions</a:t>
            </a:r>
          </a:p>
        </p:txBody>
      </p:sp>
      <p:sp>
        <p:nvSpPr>
          <p:cNvPr id="31747" name="Rectangle 3"/>
          <p:cNvSpPr>
            <a:spLocks noGrp="1" noChangeArrowheads="1"/>
          </p:cNvSpPr>
          <p:nvPr>
            <p:ph type="body" idx="1"/>
          </p:nvPr>
        </p:nvSpPr>
        <p:spPr>
          <a:xfrm>
            <a:off x="381000" y="1676400"/>
            <a:ext cx="8534400" cy="4419600"/>
          </a:xfrm>
        </p:spPr>
        <p:txBody>
          <a:bodyPr/>
          <a:lstStyle/>
          <a:p>
            <a:pPr eaLnBrk="1" hangingPunct="1"/>
            <a:r>
              <a:rPr lang="en-US" altLang="en-US">
                <a:solidFill>
                  <a:schemeClr val="bg1"/>
                </a:solidFill>
                <a:latin typeface="Verdana" pitchFamily="34" charset="0"/>
                <a:cs typeface="Times New Roman" pitchFamily="18" charset="0"/>
              </a:rPr>
              <a:t>David and Royal Covenant—</a:t>
            </a:r>
          </a:p>
          <a:p>
            <a:pPr lvl="1" eaLnBrk="1" hangingPunct="1"/>
            <a:r>
              <a:rPr lang="en-US" altLang="en-US">
                <a:solidFill>
                  <a:schemeClr val="bg1"/>
                </a:solidFill>
                <a:latin typeface="Verdana" pitchFamily="34" charset="0"/>
                <a:cs typeface="Times New Roman" pitchFamily="18" charset="0"/>
              </a:rPr>
              <a:t>The Mosaic covenant has been absorbed into the Davidic Covenant (2 Chr. 23:18). </a:t>
            </a:r>
          </a:p>
          <a:p>
            <a:pPr lvl="2" eaLnBrk="1" hangingPunct="1"/>
            <a:r>
              <a:rPr lang="en-US" altLang="en-US" b="1">
                <a:solidFill>
                  <a:schemeClr val="bg1"/>
                </a:solidFill>
                <a:latin typeface="Arial" charset="0"/>
                <a:cs typeface="Arial" charset="0"/>
              </a:rPr>
              <a:t>Then Jehoiada placed the oversight of the temple of the LORD in the hands of the priests, who were Levites, to whom David had made assignments in the temple, to present the burnt offerings of the LORD as written in the Law of Moses, with rejoicing and singing, as David had ordered. </a:t>
            </a:r>
            <a:r>
              <a:rPr lang="en-US" altLang="en-US">
                <a:solidFill>
                  <a:schemeClr val="bg1"/>
                </a:solidFill>
                <a:latin typeface="Verdana" pitchFamily="34"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228600"/>
            <a:ext cx="8153400" cy="12192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Chronicles: </a:t>
            </a:r>
            <a:br>
              <a:rPr lang="en-US">
                <a:solidFill>
                  <a:srgbClr val="CCCCFF"/>
                </a:solidFill>
                <a:effectLst>
                  <a:outerShdw blurRad="38100" dist="38100" dir="2700000" algn="tl">
                    <a:srgbClr val="000000"/>
                  </a:outerShdw>
                </a:effectLst>
                <a:latin typeface="Verdana" pitchFamily="34" charset="0"/>
                <a:cs typeface="Times New Roman" pitchFamily="18" charset="0"/>
              </a:rPr>
            </a:br>
            <a:r>
              <a:rPr lang="en-US">
                <a:solidFill>
                  <a:srgbClr val="CCCCFF"/>
                </a:solidFill>
                <a:effectLst>
                  <a:outerShdw blurRad="38100" dist="38100" dir="2700000" algn="tl">
                    <a:srgbClr val="000000"/>
                  </a:outerShdw>
                </a:effectLst>
                <a:latin typeface="Verdana" pitchFamily="34" charset="0"/>
                <a:cs typeface="Times New Roman" pitchFamily="18" charset="0"/>
              </a:rPr>
              <a:t>Theological Presuppositions</a:t>
            </a:r>
            <a:endParaRPr lang="en-US">
              <a:solidFill>
                <a:srgbClr val="CCCCFF"/>
              </a:solidFill>
              <a:effectLst>
                <a:outerShdw blurRad="38100" dist="38100" dir="2700000" algn="tl">
                  <a:srgbClr val="000000"/>
                </a:outerShdw>
              </a:effectLst>
              <a:latin typeface="Verdana" pitchFamily="34" charset="0"/>
            </a:endParaRPr>
          </a:p>
        </p:txBody>
      </p:sp>
      <p:sp>
        <p:nvSpPr>
          <p:cNvPr id="24579" name="Rectangle 3"/>
          <p:cNvSpPr>
            <a:spLocks noGrp="1" noChangeArrowheads="1"/>
          </p:cNvSpPr>
          <p:nvPr>
            <p:ph type="body" idx="1"/>
          </p:nvPr>
        </p:nvSpPr>
        <p:spPr>
          <a:xfrm>
            <a:off x="0" y="1676400"/>
            <a:ext cx="9144000" cy="4876800"/>
          </a:xfrm>
        </p:spPr>
        <p:txBody>
          <a:bodyPr/>
          <a:lstStyle/>
          <a:p>
            <a:pPr eaLnBrk="1" hangingPunct="1"/>
            <a:r>
              <a:rPr lang="en-US" altLang="en-US">
                <a:solidFill>
                  <a:schemeClr val="bg1"/>
                </a:solidFill>
                <a:latin typeface="Verdana" pitchFamily="34" charset="0"/>
                <a:cs typeface="Times New Roman" pitchFamily="18" charset="0"/>
              </a:rPr>
              <a:t>Temple and Priesthood—</a:t>
            </a:r>
          </a:p>
          <a:p>
            <a:pPr lvl="1" eaLnBrk="1" hangingPunct="1"/>
            <a:r>
              <a:rPr lang="en-US" altLang="en-US">
                <a:solidFill>
                  <a:schemeClr val="bg1"/>
                </a:solidFill>
                <a:latin typeface="Verdana" pitchFamily="34" charset="0"/>
                <a:cs typeface="Times New Roman" pitchFamily="18" charset="0"/>
              </a:rPr>
              <a:t>The role of the priesthood and the temple is emphasized in Chronicles (i.e. 2 Kings 11 &amp; 2 Chron. 23). </a:t>
            </a:r>
          </a:p>
          <a:p>
            <a:pPr lvl="1" eaLnBrk="1" hangingPunct="1"/>
            <a:r>
              <a:rPr lang="en-US" altLang="en-US">
                <a:solidFill>
                  <a:schemeClr val="bg1"/>
                </a:solidFill>
                <a:latin typeface="Verdana" pitchFamily="34" charset="0"/>
                <a:cs typeface="Times New Roman" pitchFamily="18" charset="0"/>
              </a:rPr>
              <a:t>Emphasis on ritual: psalms, rituals, and sacrifices </a:t>
            </a:r>
          </a:p>
          <a:p>
            <a:pPr lvl="1" eaLnBrk="1" hangingPunct="1"/>
            <a:r>
              <a:rPr lang="en-US" altLang="en-US">
                <a:solidFill>
                  <a:schemeClr val="bg1"/>
                </a:solidFill>
                <a:latin typeface="Verdana" pitchFamily="34" charset="0"/>
                <a:cs typeface="Times New Roman" pitchFamily="18" charset="0"/>
              </a:rPr>
              <a:t>Emphasis on confession/repentance/revival.</a:t>
            </a:r>
          </a:p>
          <a:p>
            <a:pPr lvl="2" eaLnBrk="1" hangingPunct="1"/>
            <a:r>
              <a:rPr lang="en-US" altLang="en-US" sz="2800">
                <a:solidFill>
                  <a:schemeClr val="bg1"/>
                </a:solidFill>
                <a:latin typeface="Verdana" pitchFamily="34" charset="0"/>
                <a:cs typeface="Times New Roman" pitchFamily="18" charset="0"/>
              </a:rPr>
              <a:t>Cf 2 Kings 18:1-6 &amp; Chron 29:1-31:20.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228600"/>
            <a:ext cx="8153400" cy="1219200"/>
          </a:xfrm>
        </p:spPr>
        <p:txBody>
          <a:bodyPr/>
          <a:lstStyle/>
          <a:p>
            <a:pPr eaLnBrk="1" hangingPunct="1">
              <a:defRPr/>
            </a:pPr>
            <a:r>
              <a:rPr lang="en-US" dirty="0">
                <a:solidFill>
                  <a:srgbClr val="CCCCFF"/>
                </a:solidFill>
                <a:effectLst>
                  <a:outerShdw blurRad="38100" dist="38100" dir="2700000" algn="tl">
                    <a:srgbClr val="000000"/>
                  </a:outerShdw>
                </a:effectLst>
                <a:latin typeface="Verdana" pitchFamily="34" charset="0"/>
                <a:cs typeface="Times New Roman" pitchFamily="18" charset="0"/>
              </a:rPr>
              <a:t>Samuel &amp; Chronicles: </a:t>
            </a:r>
            <a:br>
              <a:rPr lang="en-US" dirty="0">
                <a:solidFill>
                  <a:srgbClr val="CCCCFF"/>
                </a:solidFill>
                <a:effectLst>
                  <a:outerShdw blurRad="38100" dist="38100" dir="2700000" algn="tl">
                    <a:srgbClr val="000000"/>
                  </a:outerShdw>
                </a:effectLst>
                <a:latin typeface="Verdana" pitchFamily="34" charset="0"/>
                <a:cs typeface="Times New Roman" pitchFamily="18" charset="0"/>
              </a:rPr>
            </a:br>
            <a:r>
              <a:rPr lang="en-US" dirty="0">
                <a:solidFill>
                  <a:srgbClr val="CCCCFF"/>
                </a:solidFill>
                <a:effectLst>
                  <a:outerShdw blurRad="38100" dist="38100" dir="2700000" algn="tl">
                    <a:srgbClr val="000000"/>
                  </a:outerShdw>
                </a:effectLst>
                <a:latin typeface="Verdana" pitchFamily="34" charset="0"/>
                <a:cs typeface="Times New Roman" pitchFamily="18" charset="0"/>
              </a:rPr>
              <a:t>Nathan and David</a:t>
            </a:r>
            <a:endParaRPr lang="en-US" dirty="0">
              <a:solidFill>
                <a:srgbClr val="CCCCFF"/>
              </a:solidFill>
              <a:effectLst>
                <a:outerShdw blurRad="38100" dist="38100" dir="2700000" algn="tl">
                  <a:srgbClr val="000000"/>
                </a:outerShdw>
              </a:effectLst>
              <a:latin typeface="Verdana" pitchFamily="34" charset="0"/>
            </a:endParaRPr>
          </a:p>
        </p:txBody>
      </p:sp>
      <p:sp>
        <p:nvSpPr>
          <p:cNvPr id="24579" name="Rectangle 3"/>
          <p:cNvSpPr>
            <a:spLocks noGrp="1" noChangeArrowheads="1"/>
          </p:cNvSpPr>
          <p:nvPr>
            <p:ph type="body" idx="1"/>
          </p:nvPr>
        </p:nvSpPr>
        <p:spPr>
          <a:xfrm>
            <a:off x="0" y="1676400"/>
            <a:ext cx="9144000" cy="4876800"/>
          </a:xfrm>
        </p:spPr>
        <p:txBody>
          <a:bodyPr/>
          <a:lstStyle/>
          <a:p>
            <a:pPr eaLnBrk="1" hangingPunct="1"/>
            <a:r>
              <a:rPr lang="en-US" altLang="en-US" dirty="0">
                <a:solidFill>
                  <a:schemeClr val="bg1"/>
                </a:solidFill>
                <a:latin typeface="Verdana" pitchFamily="34" charset="0"/>
                <a:cs typeface="Times New Roman" pitchFamily="18" charset="0"/>
              </a:rPr>
              <a:t>“And your [David’s] house and your kingdom shall be made sure forever before me.</a:t>
            </a:r>
            <a:r>
              <a:rPr lang="he-IL" altLang="en-US" dirty="0">
                <a:solidFill>
                  <a:schemeClr val="bg1"/>
                </a:solidFill>
                <a:latin typeface="Verdana" pitchFamily="34" charset="0"/>
                <a:cs typeface="Times New Roman" pitchFamily="18" charset="0"/>
              </a:rPr>
              <a:t> </a:t>
            </a:r>
            <a:r>
              <a:rPr lang="en-US" altLang="en-US" dirty="0">
                <a:solidFill>
                  <a:schemeClr val="bg1"/>
                </a:solidFill>
                <a:latin typeface="Verdana" pitchFamily="34" charset="0"/>
                <a:cs typeface="Times New Roman" pitchFamily="18" charset="0"/>
              </a:rPr>
              <a:t>Your throne shall be established forever.” (2 Sam 7:16 ESV)</a:t>
            </a:r>
          </a:p>
          <a:p>
            <a:pPr eaLnBrk="1" hangingPunct="1"/>
            <a:r>
              <a:rPr lang="en-US" altLang="en-US" dirty="0">
                <a:solidFill>
                  <a:schemeClr val="bg1"/>
                </a:solidFill>
                <a:latin typeface="Verdana" pitchFamily="34" charset="0"/>
                <a:cs typeface="Times New Roman" pitchFamily="18" charset="0"/>
              </a:rPr>
              <a:t>“I will confirm him [Solomon] in my house and in my kingdom forever, and his throne shall be established forever.” (2 </a:t>
            </a:r>
            <a:r>
              <a:rPr lang="en-US" altLang="en-US" dirty="0" err="1">
                <a:solidFill>
                  <a:schemeClr val="bg1"/>
                </a:solidFill>
                <a:latin typeface="Verdana" pitchFamily="34" charset="0"/>
                <a:cs typeface="Times New Roman" pitchFamily="18" charset="0"/>
              </a:rPr>
              <a:t>Chron</a:t>
            </a:r>
            <a:r>
              <a:rPr lang="en-US" altLang="en-US" dirty="0">
                <a:solidFill>
                  <a:schemeClr val="bg1"/>
                </a:solidFill>
                <a:latin typeface="Verdana" pitchFamily="34" charset="0"/>
                <a:cs typeface="Times New Roman" pitchFamily="18" charset="0"/>
              </a:rPr>
              <a:t> 17:14 ESV)</a:t>
            </a:r>
          </a:p>
        </p:txBody>
      </p:sp>
    </p:spTree>
    <p:extLst>
      <p:ext uri="{BB962C8B-B14F-4D97-AF65-F5344CB8AC3E}">
        <p14:creationId xmlns:p14="http://schemas.microsoft.com/office/powerpoint/2010/main" val="3280898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838200"/>
          </a:xfrm>
        </p:spPr>
        <p:txBody>
          <a:bodyPr/>
          <a:lstStyle/>
          <a:p>
            <a:pPr eaLnBrk="1" hangingPunct="1">
              <a:defRPr/>
            </a:pPr>
            <a:r>
              <a:rPr lang="en-US">
                <a:solidFill>
                  <a:srgbClr val="CCCCFF"/>
                </a:solidFill>
                <a:effectLst>
                  <a:outerShdw blurRad="38100" dist="38100" dir="2700000" algn="tl">
                    <a:srgbClr val="000000"/>
                  </a:outerShdw>
                </a:effectLst>
                <a:latin typeface="Verdana" pitchFamily="34" charset="0"/>
                <a:cs typeface="Times New Roman" pitchFamily="18" charset="0"/>
              </a:rPr>
              <a:t>Conclusion of Canons</a:t>
            </a:r>
          </a:p>
        </p:txBody>
      </p:sp>
      <p:sp>
        <p:nvSpPr>
          <p:cNvPr id="29699" name="Rectangle 3"/>
          <p:cNvSpPr>
            <a:spLocks noGrp="1" noChangeArrowheads="1"/>
          </p:cNvSpPr>
          <p:nvPr>
            <p:ph type="body" idx="1"/>
          </p:nvPr>
        </p:nvSpPr>
        <p:spPr>
          <a:xfrm>
            <a:off x="152400" y="838200"/>
            <a:ext cx="8763000" cy="5715000"/>
          </a:xfrm>
        </p:spPr>
        <p:txBody>
          <a:bodyPr/>
          <a:lstStyle/>
          <a:p>
            <a:pPr eaLnBrk="1" hangingPunct="1">
              <a:lnSpc>
                <a:spcPct val="90000"/>
              </a:lnSpc>
            </a:pPr>
            <a:r>
              <a:rPr lang="en-US" altLang="en-US" sz="2800" b="1">
                <a:solidFill>
                  <a:schemeClr val="bg1"/>
                </a:solidFill>
                <a:latin typeface="Verdana" pitchFamily="34" charset="0"/>
                <a:cs typeface="Times New Roman" pitchFamily="18" charset="0"/>
              </a:rPr>
              <a:t>Chronicles &amp; Malachi</a:t>
            </a:r>
          </a:p>
          <a:p>
            <a:pPr lvl="1" eaLnBrk="1" hangingPunct="1">
              <a:lnSpc>
                <a:spcPct val="90000"/>
              </a:lnSpc>
              <a:spcBef>
                <a:spcPct val="0"/>
              </a:spcBef>
            </a:pPr>
            <a:r>
              <a:rPr lang="en-US" altLang="en-US" sz="2400">
                <a:solidFill>
                  <a:schemeClr val="bg1"/>
                </a:solidFill>
                <a:latin typeface="Arial" charset="0"/>
                <a:cs typeface="Times New Roman" pitchFamily="18" charset="0"/>
              </a:rPr>
              <a:t>In the first year of Cyrus king of Persia, in order to fulfill the word of the LORD spoken by Jeremiah, the LORD moved the heart of Cyrus king of Persia to make a proclamation throughout his realm and to put it in writing: “This is what Cyrus king of Persia says:  ‘The LORD, the God of heaven, has given me all the kingdoms of the earth and he has appointed me to build a temple for him at Jerusalem in Judah. Anyone of his people among you--may the LORD his God be with him, and let him go up.’” (2 Chron 36:20-23)</a:t>
            </a:r>
            <a:r>
              <a:rPr lang="en-US" altLang="en-US">
                <a:solidFill>
                  <a:schemeClr val="bg1"/>
                </a:solidFill>
                <a:latin typeface="Arial" charset="0"/>
                <a:cs typeface="Times New Roman" pitchFamily="18" charset="0"/>
              </a:rPr>
              <a:t> </a:t>
            </a:r>
          </a:p>
          <a:p>
            <a:pPr lvl="1" eaLnBrk="1" hangingPunct="1">
              <a:lnSpc>
                <a:spcPct val="90000"/>
              </a:lnSpc>
              <a:spcBef>
                <a:spcPct val="0"/>
              </a:spcBef>
            </a:pPr>
            <a:r>
              <a:rPr lang="en-US" altLang="en-US" sz="2400">
                <a:solidFill>
                  <a:schemeClr val="bg1"/>
                </a:solidFill>
                <a:latin typeface="Arial" charset="0"/>
                <a:cs typeface="Times New Roman" pitchFamily="18" charset="0"/>
              </a:rPr>
              <a:t>See, I will send you the prophet Elijah before that great and dreadful day of the LORD comes. He will turn the hearts of the fathers to their children, and the hearts of the children to their fathers; or else I will come and strike the land with a curse. (Mal 4:5-6)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3"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Verdana"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13179</TotalTime>
  <Words>700</Words>
  <Application>Microsoft Office PowerPoint</Application>
  <PresentationFormat>On-screen Show (4:3)</PresentationFormat>
  <Paragraphs>59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Verdana</vt:lpstr>
      <vt:lpstr>Default Design</vt:lpstr>
      <vt:lpstr>Chronicler</vt:lpstr>
      <vt:lpstr>Chronicles: Sources</vt:lpstr>
      <vt:lpstr>Chronicles and Dtr</vt:lpstr>
      <vt:lpstr>Chronicles:  Theological Presuppositions</vt:lpstr>
      <vt:lpstr>Chronicles:  Theological Presuppositions</vt:lpstr>
      <vt:lpstr>Chronicles:  Theological Presuppositions</vt:lpstr>
      <vt:lpstr>Chronicles:  Theological Presuppositions</vt:lpstr>
      <vt:lpstr>Samuel &amp; Chronicles:  Nathan and David</vt:lpstr>
      <vt:lpstr>Conclusion of Canons</vt:lpstr>
      <vt:lpstr>Conclusion of Canons</vt:lpstr>
      <vt:lpstr>Ezra-Nehemiah</vt:lpstr>
      <vt:lpstr>Ezra-Nehemiah</vt:lpstr>
      <vt:lpstr>Ezra-Nehemiah: Theological/Historical Themes </vt:lpstr>
      <vt:lpstr>Ezra-Nehemiah: Theological/Historical Themes </vt:lpstr>
    </vt:vector>
  </TitlesOfParts>
  <Company>HGST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dc:title>
  <dc:creator>Keith Jenkins</dc:creator>
  <cp:lastModifiedBy>Chuck Pitts</cp:lastModifiedBy>
  <cp:revision>39</cp:revision>
  <dcterms:created xsi:type="dcterms:W3CDTF">2004-10-15T16:22:24Z</dcterms:created>
  <dcterms:modified xsi:type="dcterms:W3CDTF">2019-04-19T02:03:35Z</dcterms:modified>
</cp:coreProperties>
</file>