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2" r:id="rId3"/>
    <p:sldId id="258" r:id="rId4"/>
    <p:sldId id="271" r:id="rId5"/>
    <p:sldId id="270" r:id="rId6"/>
    <p:sldId id="269" r:id="rId7"/>
    <p:sldId id="276" r:id="rId8"/>
    <p:sldId id="281" r:id="rId9"/>
    <p:sldId id="264" r:id="rId10"/>
    <p:sldId id="265" r:id="rId11"/>
    <p:sldId id="282" r:id="rId12"/>
    <p:sldId id="284" r:id="rId13"/>
    <p:sldId id="286" r:id="rId14"/>
    <p:sldId id="287" r:id="rId15"/>
    <p:sldId id="266" r:id="rId16"/>
    <p:sldId id="272" r:id="rId17"/>
    <p:sldId id="273" r:id="rId18"/>
    <p:sldId id="274" r:id="rId19"/>
    <p:sldId id="275" r:id="rId20"/>
    <p:sldId id="268" r:id="rId21"/>
    <p:sldId id="288" r:id="rId22"/>
    <p:sldId id="292" r:id="rId23"/>
    <p:sldId id="290" r:id="rId24"/>
    <p:sldId id="291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58" autoAdjust="0"/>
    <p:restoredTop sz="90929"/>
  </p:normalViewPr>
  <p:slideViewPr>
    <p:cSldViewPr>
      <p:cViewPr varScale="1">
        <p:scale>
          <a:sx n="55" d="100"/>
          <a:sy n="55" d="100"/>
        </p:scale>
        <p:origin x="3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77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24" y="0"/>
            <a:ext cx="2972277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740"/>
            <a:ext cx="2972277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24" y="8831740"/>
            <a:ext cx="2972277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AA025E-0B0F-4BB6-8753-0D44C3F2C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41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027F-7474-4126-852B-5DE096AB2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8786-9FCE-4CDF-BBC8-800B6EA44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4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65751-539B-4370-9F22-2A267ADAB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4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98767-F2E6-448A-A4A7-CEB5F070E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487B-6B88-4C3A-BB1D-E186291C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5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7F2BF-0D2B-4A50-AF40-F65D82873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8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59F2-8DD3-42FF-ADB4-022688C00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F1A4-F9C5-49EF-AF2E-81DE11734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715AA-9022-4B5E-B6A8-E9D22474A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0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23A1C-548D-4582-9774-E93889929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011B5-A6E3-40C3-A181-5973CD8FD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4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3399"/>
            </a:gs>
            <a:gs pos="100000">
              <a:srgbClr val="66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50BE0F-AD42-43C1-B3AB-5B7769D0A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609600"/>
            <a:ext cx="6172200" cy="1600200"/>
          </a:xfrm>
          <a:solidFill>
            <a:srgbClr val="660066"/>
          </a:solidFill>
          <a:ln w="76200" cmpd="tri">
            <a:solidFill>
              <a:srgbClr val="CCCC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8800" b="1">
                <a:solidFill>
                  <a:srgbClr val="CCCCFF"/>
                </a:solidFill>
                <a:latin typeface="Verdana" pitchFamily="34" charset="0"/>
              </a:rPr>
              <a:t>Jeremiah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Message of Jeremiah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99CC"/>
                </a:solidFill>
                <a:latin typeface="Verdana" pitchFamily="34" charset="0"/>
              </a:rPr>
              <a:t>Judgment for Sin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Jeremiah 1:11-16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“Almond branch”  (</a:t>
            </a:r>
            <a:r>
              <a:rPr lang="en-US" i="1" dirty="0" err="1">
                <a:solidFill>
                  <a:schemeClr val="bg1"/>
                </a:solidFill>
                <a:latin typeface="Verdana" pitchFamily="34" charset="0"/>
              </a:rPr>
              <a:t>shaqed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“Watching”	          (</a:t>
            </a:r>
            <a:r>
              <a:rPr lang="en-US" i="1" dirty="0" err="1">
                <a:solidFill>
                  <a:schemeClr val="bg1"/>
                </a:solidFill>
                <a:latin typeface="Verdana" pitchFamily="34" charset="0"/>
              </a:rPr>
              <a:t>shoqed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“Boiling Pot”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Jeremiah 2:9-13—The Two sins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Therefore I still 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contend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 with you, declares the LORD, and with your children's children I will 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contend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. For cross to the coasts of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Cyprus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b="1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see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, or send to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Kedar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and examine with care; see if there has been such a thing. 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Has a nation </a:t>
            </a: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changed its gods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, even though they are </a:t>
            </a: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no gods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? But my people have changed their glory for that which does not </a:t>
            </a:r>
            <a:r>
              <a:rPr lang="en-US" b="1" dirty="0">
                <a:solidFill>
                  <a:srgbClr val="FFFF00"/>
                </a:solidFill>
                <a:latin typeface="Arial" charset="0"/>
                <a:cs typeface="Arial" charset="0"/>
              </a:rPr>
              <a:t>profit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. Be </a:t>
            </a:r>
            <a:r>
              <a:rPr lang="en-US" b="1" dirty="0">
                <a:solidFill>
                  <a:srgbClr val="FF99CC"/>
                </a:solidFill>
                <a:latin typeface="Arial" charset="0"/>
                <a:cs typeface="Arial" charset="0"/>
              </a:rPr>
              <a:t>appalled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, O heavens, at this; be </a:t>
            </a:r>
            <a:r>
              <a:rPr lang="en-US" b="1" dirty="0">
                <a:solidFill>
                  <a:srgbClr val="FF99CC"/>
                </a:solidFill>
                <a:latin typeface="Arial" charset="0"/>
                <a:cs typeface="Arial" charset="0"/>
              </a:rPr>
              <a:t>shocked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, be utterly </a:t>
            </a:r>
            <a:r>
              <a:rPr lang="en-US" b="1" dirty="0">
                <a:solidFill>
                  <a:srgbClr val="FF99CC"/>
                </a:solidFill>
                <a:latin typeface="Arial" charset="0"/>
                <a:cs typeface="Arial" charset="0"/>
              </a:rPr>
              <a:t>desolate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, declares the LORD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 (ESV).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Jeremiah 2:9-13—The Two sins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2578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CCCFF"/>
                </a:solidFill>
                <a:latin typeface="Arial" charset="0"/>
                <a:cs typeface="Arial" charset="0"/>
              </a:rPr>
              <a:t>For my people have committed two evils: they have </a:t>
            </a: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forsaken </a:t>
            </a:r>
            <a:r>
              <a:rPr lang="en-US">
                <a:solidFill>
                  <a:srgbClr val="CCCCFF"/>
                </a:solidFill>
                <a:latin typeface="Arial" charset="0"/>
                <a:cs typeface="Arial" charset="0"/>
              </a:rPr>
              <a:t>me, the fountain of living waters, and </a:t>
            </a: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hewed out </a:t>
            </a:r>
            <a:r>
              <a:rPr lang="en-US">
                <a:solidFill>
                  <a:srgbClr val="CCCCFF"/>
                </a:solidFill>
                <a:latin typeface="Arial" charset="0"/>
                <a:cs typeface="Arial" charset="0"/>
              </a:rPr>
              <a:t>cisterns for themselves, broken cisterns that can hold no water. (Jer 2:13 ESV)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1430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Jeremiah 2:9-13—The Two sins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"/>
            <a:ext cx="5483786" cy="3646932"/>
          </a:xfrm>
          <a:prstGeom prst="rect">
            <a:avLst/>
          </a:prstGeom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1000"/>
            <a:ext cx="4494768" cy="5771543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3" y="2895600"/>
            <a:ext cx="5080000" cy="3810000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Jeremiah 2:9-13—The Two sins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334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John 4 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“Whoever drinks the water I give him will never thirst. Indeed, the water I give him will become in him a spring of water welling up to eternal life” (John 4:14 NIV). 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We must seek our sustenance from Him. 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Yet, where do we look?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Message of Jeremiah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rgbClr val="FF99CC"/>
                </a:solidFill>
                <a:latin typeface="Verdana" pitchFamily="34" charset="0"/>
              </a:rPr>
              <a:t>Judgment for Sin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Verdana" pitchFamily="34" charset="0"/>
              </a:rPr>
              <a:t>Jeremiah 7:1-11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Verdana" pitchFamily="34" charset="0"/>
              </a:rPr>
              <a:t>Jeremiah 6:13-15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 6:10-11—A Preacher's Heart?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b="1" baseline="30000" dirty="0">
                <a:solidFill>
                  <a:schemeClr val="bg1"/>
                </a:solidFill>
                <a:latin typeface="Arial" charset="0"/>
                <a:cs typeface="Arial" charset="0"/>
              </a:rPr>
              <a:t>10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To whom can I speak and give warning? Who will listen to me?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Their ears are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closed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so they cannot hear.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The word of the LORD is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offensive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to them; they find no pleasure in it.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b="1" baseline="30000" dirty="0">
                <a:solidFill>
                  <a:schemeClr val="bg1"/>
                </a:solidFill>
                <a:latin typeface="Arial" charset="0"/>
                <a:cs typeface="Arial" charset="0"/>
              </a:rPr>
              <a:t>11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But I am full of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 wrath 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of the LORD, and I </a:t>
            </a:r>
            <a:r>
              <a:rPr lang="en-US" b="1" dirty="0">
                <a:solidFill>
                  <a:srgbClr val="FF99FF"/>
                </a:solidFill>
                <a:latin typeface="Arial" charset="0"/>
                <a:cs typeface="Arial" charset="0"/>
              </a:rPr>
              <a:t>cannot hold it in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closed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= lit., "uncircumcised"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offensive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= Is it always?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/>
      <p:bldP spid="49155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 6:13-15—A Preacher's Heart?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baseline="30000">
                <a:solidFill>
                  <a:schemeClr val="bg1"/>
                </a:solidFill>
                <a:latin typeface="Arial" charset="0"/>
                <a:cs typeface="Arial" charset="0"/>
              </a:rPr>
              <a:t>13</a:t>
            </a: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“From the least to the greatest, all are greedy for gain; prophets and priests alike, all practice deceit.</a:t>
            </a:r>
            <a:r>
              <a:rPr lang="en-US" b="1" baseline="30000">
                <a:solidFill>
                  <a:schemeClr val="bg1"/>
                </a:solidFill>
                <a:latin typeface="Arial" charset="0"/>
                <a:cs typeface="Arial" charset="0"/>
              </a:rPr>
              <a:t>14</a:t>
            </a: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 They dress the wound of my people as though it were not serious. ‘Peace, peace,’ they say, when there is no peace.”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Brueggemann: The leaders believed that their “policies and propaganda” brought a society that was “harmonious, properly functioning, and life-giving. But, says this poet: ‘It is a lie. It is not so’”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>
                <a:solidFill>
                  <a:schemeClr val="bg1"/>
                </a:solidFill>
                <a:latin typeface="Arial" charset="0"/>
                <a:cs typeface="Arial" charset="0"/>
              </a:rPr>
              <a:t>Like Fire in the Bones</a:t>
            </a:r>
            <a:r>
              <a:rPr lang="en-US" sz="2400">
                <a:solidFill>
                  <a:schemeClr val="bg1"/>
                </a:solidFill>
                <a:latin typeface="Arial" charset="0"/>
                <a:cs typeface="Arial" charset="0"/>
              </a:rPr>
              <a:t>, 169).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Chaos, not peace abounded!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 6:13-15—A Preacher's Heart?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baseline="30000" dirty="0">
                <a:solidFill>
                  <a:schemeClr val="bg1"/>
                </a:solidFill>
                <a:latin typeface="Arial" charset="0"/>
                <a:cs typeface="Arial" charset="0"/>
              </a:rPr>
              <a:t>15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Are they ashamed of their loathsome conduct? No, they have no shame at all; they do not even know how to blush.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"Moral Sensitivity"--Brueggemann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"So they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will fall 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among the fallen; they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will be brought down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when I punish them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," says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/>
      <p:bldP spid="65539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Jer 6:16—At the Crossroads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baseline="30000" dirty="0">
                <a:solidFill>
                  <a:schemeClr val="bg1"/>
                </a:solidFill>
                <a:latin typeface="Arial" charset="0"/>
                <a:cs typeface="Arial" charset="0"/>
              </a:rPr>
              <a:t>16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This is what the LORD says: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“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Stand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at the crossroads and</a:t>
            </a:r>
            <a:r>
              <a:rPr lang="en-US" b="1" dirty="0">
                <a:solidFill>
                  <a:srgbClr val="00FF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look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;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ask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for the ancient paths,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ask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where the good way is, and </a:t>
            </a:r>
            <a:r>
              <a:rPr lang="en-US" b="1" dirty="0">
                <a:solidFill>
                  <a:srgbClr val="0066FF"/>
                </a:solidFill>
                <a:latin typeface="Arial" charset="0"/>
                <a:cs typeface="Arial" charset="0"/>
              </a:rPr>
              <a:t>walk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in it, and you will find </a:t>
            </a:r>
            <a:r>
              <a:rPr lang="en-US" b="1" dirty="0">
                <a:solidFill>
                  <a:srgbClr val="FBBA03"/>
                </a:solidFill>
                <a:latin typeface="Arial" charset="0"/>
                <a:cs typeface="Arial" charset="0"/>
              </a:rPr>
              <a:t>rest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for your souls. 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   But you said, ‘We will not walk in it.’”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/>
      <p:bldP spid="50179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525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Jeremiah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CCCCFF"/>
                </a:solidFill>
                <a:latin typeface="Verdana" pitchFamily="34" charset="0"/>
              </a:rPr>
              <a:t>Who was Jeremiah?</a:t>
            </a:r>
          </a:p>
          <a:p>
            <a:pPr lvl="1" eaLnBrk="1" hangingPunct="1"/>
            <a:r>
              <a:rPr lang="en-US" dirty="0">
                <a:solidFill>
                  <a:srgbClr val="CCCCFF"/>
                </a:solidFill>
                <a:latin typeface="Verdana" pitchFamily="34" charset="0"/>
              </a:rPr>
              <a:t>Priest from </a:t>
            </a:r>
            <a:r>
              <a:rPr lang="en-US" dirty="0" err="1">
                <a:solidFill>
                  <a:srgbClr val="CCCCFF"/>
                </a:solidFill>
                <a:latin typeface="Verdana" pitchFamily="34" charset="0"/>
              </a:rPr>
              <a:t>Anathoth</a:t>
            </a:r>
            <a:r>
              <a:rPr lang="en-US" dirty="0">
                <a:solidFill>
                  <a:srgbClr val="CCCCFF"/>
                </a:solidFill>
                <a:latin typeface="Verdana" pitchFamily="34" charset="0"/>
              </a:rPr>
              <a:t>—An outsider, or an insider without the pedigree.  </a:t>
            </a:r>
          </a:p>
          <a:p>
            <a:pPr eaLnBrk="1" hangingPunct="1"/>
            <a:r>
              <a:rPr lang="en-US" dirty="0">
                <a:solidFill>
                  <a:srgbClr val="CCCCFF"/>
                </a:solidFill>
                <a:latin typeface="Verdana" pitchFamily="34" charset="0"/>
              </a:rPr>
              <a:t>Where did he preach?</a:t>
            </a:r>
          </a:p>
          <a:p>
            <a:pPr lvl="1" eaLnBrk="1" hangingPunct="1"/>
            <a:r>
              <a:rPr lang="en-US" dirty="0">
                <a:solidFill>
                  <a:srgbClr val="CCCCFF"/>
                </a:solidFill>
                <a:latin typeface="Verdana" pitchFamily="34" charset="0"/>
              </a:rPr>
              <a:t>In Jerusalem (with letters to Babylon)</a:t>
            </a:r>
          </a:p>
          <a:p>
            <a:pPr eaLnBrk="1" hangingPunct="1"/>
            <a:r>
              <a:rPr lang="en-US" dirty="0">
                <a:solidFill>
                  <a:srgbClr val="CCCCFF"/>
                </a:solidFill>
                <a:latin typeface="Verdana" pitchFamily="34" charset="0"/>
              </a:rPr>
              <a:t>When did he preach?</a:t>
            </a:r>
          </a:p>
          <a:p>
            <a:pPr lvl="1" eaLnBrk="1" hangingPunct="1"/>
            <a:r>
              <a:rPr lang="en-US" dirty="0">
                <a:solidFill>
                  <a:srgbClr val="CCCCFF"/>
                </a:solidFill>
                <a:latin typeface="Verdana" pitchFamily="34" charset="0"/>
              </a:rPr>
              <a:t>627-586 (and ministered longer)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Message of Jeremiah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76200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FF99CC"/>
                </a:solidFill>
                <a:latin typeface="Verdana" pitchFamily="34" charset="0"/>
              </a:rPr>
              <a:t>Messiah</a:t>
            </a:r>
          </a:p>
          <a:p>
            <a:pPr eaLnBrk="1" hangingPunct="1"/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Jeremiah 23:5-6</a:t>
            </a: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Zedekiah (“My Righteousness Yah” [</a:t>
            </a:r>
            <a:r>
              <a:rPr lang="en-US" i="1" dirty="0" err="1">
                <a:solidFill>
                  <a:schemeClr val="bg1"/>
                </a:solidFill>
                <a:latin typeface="Verdana" pitchFamily="34" charset="0"/>
              </a:rPr>
              <a:t>zidqiyahu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]</a:t>
            </a:r>
            <a:endParaRPr lang="en-US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lvl="1" eaLnBrk="1" hangingPunct="1"/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“Yahweh Our Righteousness” (</a:t>
            </a:r>
            <a:r>
              <a:rPr lang="en-US" i="1" dirty="0">
                <a:solidFill>
                  <a:schemeClr val="bg1"/>
                </a:solidFill>
                <a:latin typeface="Verdana" pitchFamily="34" charset="0"/>
              </a:rPr>
              <a:t>Yahweh </a:t>
            </a:r>
            <a:r>
              <a:rPr lang="en-US" i="1" dirty="0" err="1">
                <a:solidFill>
                  <a:schemeClr val="bg1"/>
                </a:solidFill>
                <a:latin typeface="Verdana" pitchFamily="34" charset="0"/>
              </a:rPr>
              <a:t>zidqenu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1628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Jer. 27-29</a:t>
            </a: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6019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Which Prophet will really profit you?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1628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Jer. 31</a:t>
            </a: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6019800"/>
          </a:xfrm>
        </p:spPr>
        <p:txBody>
          <a:bodyPr/>
          <a:lstStyle/>
          <a:p>
            <a:r>
              <a:rPr lang="en-US" sz="2800" baseline="30000" dirty="0">
                <a:solidFill>
                  <a:schemeClr val="bg1"/>
                </a:solidFill>
                <a:latin typeface="Arial" charset="0"/>
                <a:cs typeface="Arial" charset="0"/>
              </a:rPr>
              <a:t>27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See, a time is coming—declares the LORD—when I will sow the House of Israel and the House of Judah with seed of men and seed of cattle; </a:t>
            </a:r>
            <a:r>
              <a:rPr lang="en-US" sz="2800" baseline="30000" dirty="0">
                <a:solidFill>
                  <a:schemeClr val="bg1"/>
                </a:solidFill>
                <a:latin typeface="Arial" charset="0"/>
                <a:cs typeface="Arial" charset="0"/>
              </a:rPr>
              <a:t>28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and just as I was </a:t>
            </a:r>
            <a:r>
              <a:rPr lang="en-US" sz="2800" b="1" dirty="0">
                <a:solidFill>
                  <a:srgbClr val="00B0F0"/>
                </a:solidFill>
                <a:latin typeface="Arial" charset="0"/>
                <a:cs typeface="Arial" charset="0"/>
              </a:rPr>
              <a:t>watchful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 err="1">
                <a:solidFill>
                  <a:srgbClr val="00B0F0"/>
                </a:solidFill>
                <a:latin typeface="Arial" charset="0"/>
                <a:cs typeface="Arial" charset="0"/>
              </a:rPr>
              <a:t>shaqad</a:t>
            </a:r>
            <a:r>
              <a:rPr lang="en-US" sz="2800" dirty="0">
                <a:solidFill>
                  <a:srgbClr val="00B0F0"/>
                </a:solidFill>
                <a:latin typeface="Arial" charset="0"/>
                <a:cs typeface="Arial" charset="0"/>
              </a:rPr>
              <a:t> ) 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over them to 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  <a:cs typeface="Arial" charset="0"/>
              </a:rPr>
              <a:t>uproot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and to 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  <a:cs typeface="Arial" charset="0"/>
              </a:rPr>
              <a:t>pull down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, to 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  <a:cs typeface="Arial" charset="0"/>
              </a:rPr>
              <a:t>overthrow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and to 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  <a:cs typeface="Arial" charset="0"/>
              </a:rPr>
              <a:t>destroy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and to </a:t>
            </a:r>
            <a:r>
              <a:rPr lang="en-US" sz="2800" b="1" dirty="0">
                <a:solidFill>
                  <a:srgbClr val="00FF00"/>
                </a:solidFill>
                <a:latin typeface="Arial" charset="0"/>
                <a:cs typeface="Arial" charset="0"/>
              </a:rPr>
              <a:t>bring disaster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, so I will be </a:t>
            </a:r>
            <a:r>
              <a:rPr lang="en-US" sz="2800" b="1" dirty="0">
                <a:solidFill>
                  <a:srgbClr val="00B0F0"/>
                </a:solidFill>
                <a:latin typeface="Arial" charset="0"/>
                <a:cs typeface="Arial" charset="0"/>
              </a:rPr>
              <a:t>watchful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 err="1">
                <a:solidFill>
                  <a:srgbClr val="00B0F0"/>
                </a:solidFill>
                <a:latin typeface="Arial" charset="0"/>
                <a:cs typeface="Arial" charset="0"/>
              </a:rPr>
              <a:t>shaqad</a:t>
            </a:r>
            <a:r>
              <a:rPr lang="en-US" sz="2800" dirty="0">
                <a:solidFill>
                  <a:srgbClr val="00B0F0"/>
                </a:solidFill>
                <a:latin typeface="Arial" charset="0"/>
                <a:cs typeface="Arial" charset="0"/>
              </a:rPr>
              <a:t> ) 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over them to 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  <a:cs typeface="Arial" charset="0"/>
              </a:rPr>
              <a:t>build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and to 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  <a:cs typeface="Arial" charset="0"/>
              </a:rPr>
              <a:t>plant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 -- declares the LORD.</a:t>
            </a:r>
          </a:p>
        </p:txBody>
      </p:sp>
    </p:spTree>
    <p:extLst>
      <p:ext uri="{BB962C8B-B14F-4D97-AF65-F5344CB8AC3E}">
        <p14:creationId xmlns:p14="http://schemas.microsoft.com/office/powerpoint/2010/main" val="27870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1628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Jer. 31</a:t>
            </a: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019800"/>
          </a:xfrm>
        </p:spPr>
        <p:txBody>
          <a:bodyPr/>
          <a:lstStyle/>
          <a:p>
            <a:r>
              <a:rPr lang="en-US" sz="2800" baseline="30000">
                <a:solidFill>
                  <a:schemeClr val="bg1"/>
                </a:solidFill>
                <a:latin typeface="Arial" charset="0"/>
                <a:cs typeface="Arial" charset="0"/>
              </a:rPr>
              <a:t>31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Arial" charset="0"/>
              </a:rPr>
              <a:t> See, a time is coming—declares the LORD—when I will make a </a:t>
            </a:r>
            <a:r>
              <a:rPr lang="en-US" sz="2800" b="1">
                <a:solidFill>
                  <a:srgbClr val="FFFF00"/>
                </a:solidFill>
                <a:latin typeface="Arial" charset="0"/>
                <a:cs typeface="Arial" charset="0"/>
              </a:rPr>
              <a:t>new covenant 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Arial" charset="0"/>
              </a:rPr>
              <a:t>with the House of Israel and the House of Judah. </a:t>
            </a:r>
            <a:r>
              <a:rPr lang="en-US" sz="2800" baseline="30000">
                <a:solidFill>
                  <a:schemeClr val="bg1"/>
                </a:solidFill>
                <a:latin typeface="Arial" charset="0"/>
                <a:cs typeface="Arial" charset="0"/>
              </a:rPr>
              <a:t>32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>
                <a:solidFill>
                  <a:srgbClr val="FFFF00"/>
                </a:solidFill>
                <a:latin typeface="Arial" charset="0"/>
                <a:cs typeface="Arial" charset="0"/>
              </a:rPr>
              <a:t>It will not be like</a:t>
            </a:r>
            <a:r>
              <a:rPr lang="en-US" sz="280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Arial" charset="0"/>
              </a:rPr>
              <a:t>the covenant I made with their fathers, when I took them by the hand to lead them out of the land of Egypt, a covenant which they broke, though I espoused them—declares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3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1628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Jer. 31</a:t>
            </a: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019800"/>
          </a:xfrm>
        </p:spPr>
        <p:txBody>
          <a:bodyPr/>
          <a:lstStyle/>
          <a:p>
            <a:pPr>
              <a:defRPr/>
            </a:pPr>
            <a:r>
              <a:rPr lang="en-US" sz="2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33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But such is the covenant I will make with the House of Israel after these days—declares the LORD: </a:t>
            </a:r>
            <a:r>
              <a:rPr lang="en-US" sz="28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 will put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My Teaching into their </a:t>
            </a:r>
            <a:r>
              <a:rPr lang="en-US" sz="2800" b="1" dirty="0">
                <a:solidFill>
                  <a:srgbClr val="FF99CC"/>
                </a:solidFill>
                <a:latin typeface="Arial" pitchFamily="34" charset="0"/>
                <a:cs typeface="Arial" pitchFamily="34" charset="0"/>
              </a:rPr>
              <a:t>inmost being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inscribe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it upon their </a:t>
            </a:r>
            <a:r>
              <a:rPr lang="en-US" sz="2800" b="1" dirty="0">
                <a:solidFill>
                  <a:srgbClr val="FF99CC"/>
                </a:solidFill>
                <a:latin typeface="Arial" pitchFamily="34" charset="0"/>
                <a:cs typeface="Arial" pitchFamily="34" charset="0"/>
              </a:rPr>
              <a:t>hearts (=“minds”?)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Then I will be their God, and they shall be My people. </a:t>
            </a:r>
            <a:r>
              <a:rPr lang="en-US" sz="2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 longer will they need to teach one another and say to one another, “</a:t>
            </a:r>
            <a:r>
              <a:rPr lang="en-US" sz="28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Heed (lit., “know”)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LORD”; for all of them, from the least of them to the greatest, shall </a:t>
            </a:r>
            <a:r>
              <a:rPr lang="en-US" sz="28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heed (lit., “know”)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Me—declares the LORD. For I will 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forgive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their iniquities, And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remember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their sins no more. (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31:31-34 TNK)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Structure, Text, Canon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24384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CCCFF"/>
                </a:solidFill>
                <a:latin typeface="Verdana" pitchFamily="34" charset="0"/>
              </a:rPr>
              <a:t>Text</a:t>
            </a:r>
          </a:p>
          <a:p>
            <a:pPr lvl="1" eaLnBrk="1" hangingPunct="1"/>
            <a:r>
              <a:rPr lang="en-US">
                <a:solidFill>
                  <a:srgbClr val="CCCCFF"/>
                </a:solidFill>
                <a:latin typeface="Verdana" pitchFamily="34" charset="0"/>
              </a:rPr>
              <a:t>LXX is 15% shorter than MT</a:t>
            </a:r>
          </a:p>
          <a:p>
            <a:pPr lvl="1" eaLnBrk="1" hangingPunct="1"/>
            <a:r>
              <a:rPr lang="en-US">
                <a:solidFill>
                  <a:srgbClr val="CCCCFF"/>
                </a:solidFill>
                <a:latin typeface="Verdana" pitchFamily="34" charset="0"/>
              </a:rPr>
              <a:t>Dead Sea Scrolls show that different Hebrew versions existed.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105400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LXX, 4QJer</a:t>
            </a:r>
            <a:r>
              <a:rPr lang="en-US" baseline="30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b,d</a:t>
            </a:r>
            <a:r>
              <a:rPr lang="en-US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, and MT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Jeremiah 10:3-11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aseline="30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3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For the customs of the peoples are worthless; they cut a tree out of the forest, and a craftsman shapes it with his chisel.</a:t>
            </a:r>
            <a:r>
              <a:rPr lang="en-US" sz="2000" baseline="30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4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They adorn it with silver and gold; they fasten it with hammer and nails so it will not totter. </a:t>
            </a:r>
            <a:r>
              <a:rPr lang="en-US" sz="2000" baseline="30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5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Like a scarecrow in a melon patch, their idols cannot speak; they must be carried because they cannot walk. Do not fear them; they can do no harm nor can they do any good.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baseline="30000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6</a:t>
            </a:r>
            <a:r>
              <a:rPr lang="en-US" sz="2000" i="1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No one is like you, O LORD; you are great, and your name is mighty in power. </a:t>
            </a:r>
            <a:r>
              <a:rPr lang="en-US" sz="2000" i="1" baseline="30000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7</a:t>
            </a:r>
            <a:r>
              <a:rPr lang="en-US" sz="2000" i="1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Who should not revere you, O King of the nations? This is your due. Among all the wise men of the nations and in all their kingdoms, there is no one like you. </a:t>
            </a:r>
            <a:r>
              <a:rPr lang="en-US" sz="2000" i="1" baseline="30000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8</a:t>
            </a:r>
            <a:r>
              <a:rPr lang="en-US" sz="2000" i="1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They are all senseless and foolish; they are taught by worthless wooden idols.</a:t>
            </a:r>
            <a:r>
              <a:rPr lang="en-US" sz="2000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aseline="30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9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Hammered silver is brought from Tarshish and gold from Uphaz. What the craftsman and goldsmith have made is then dressed in blue and purple—all made by skilled workers.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baseline="30000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10</a:t>
            </a:r>
            <a:r>
              <a:rPr lang="en-US" sz="2000" i="1">
                <a:solidFill>
                  <a:srgbClr val="F7A1CC"/>
                </a:solidFill>
                <a:latin typeface="Arial Rounded MT Bold" pitchFamily="34" charset="0"/>
                <a:cs typeface="Times New Roman" pitchFamily="18" charset="0"/>
              </a:rPr>
              <a:t>But the LORD is the true God; he is the living God, the eternal King. When he is angry, the earth trembles; the nations cannot endure his wrath.</a:t>
            </a:r>
            <a:r>
              <a:rPr lang="en-US" sz="2000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baseline="30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11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"Tell them this: `These gods, who did not make the heavens and the earth, will perish from the earth and from under the heavens.' "</a:t>
            </a:r>
            <a:endParaRPr lang="en-US" sz="2800">
              <a:solidFill>
                <a:schemeClr val="bg1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Text, Canon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CCCFF"/>
                </a:solidFill>
                <a:latin typeface="Verdana" pitchFamily="34" charset="0"/>
              </a:rPr>
              <a:t>Canon</a:t>
            </a:r>
          </a:p>
          <a:p>
            <a:pPr lvl="1" eaLnBrk="1" hangingPunct="1"/>
            <a:r>
              <a:rPr lang="en-US">
                <a:solidFill>
                  <a:srgbClr val="CCCCFF"/>
                </a:solidFill>
                <a:latin typeface="Verdana" pitchFamily="34" charset="0"/>
              </a:rPr>
              <a:t>LXX and MT differ on order of chapters and verses. </a:t>
            </a:r>
          </a:p>
          <a:p>
            <a:pPr lvl="1" eaLnBrk="1" hangingPunct="1"/>
            <a:r>
              <a:rPr lang="en-US">
                <a:solidFill>
                  <a:srgbClr val="CCCCFF"/>
                </a:solidFill>
                <a:latin typeface="Verdana" pitchFamily="34" charset="0"/>
              </a:rPr>
              <a:t>Jer. 46-51 after Jer. 25:13a.</a:t>
            </a:r>
          </a:p>
          <a:p>
            <a:pPr lvl="1" eaLnBrk="1" hangingPunct="1"/>
            <a:r>
              <a:rPr lang="en-US">
                <a:solidFill>
                  <a:srgbClr val="FF99CC"/>
                </a:solidFill>
                <a:latin typeface="Arial" charset="0"/>
                <a:cs typeface="Arial" charset="0"/>
              </a:rPr>
              <a:t>I will bring upon that land all the words that I have uttered against it, everything written in this book, </a:t>
            </a:r>
            <a:r>
              <a:rPr lang="en-US">
                <a:solidFill>
                  <a:srgbClr val="CCCCFF"/>
                </a:solidFill>
                <a:latin typeface="Arial" charset="0"/>
                <a:cs typeface="Arial" charset="0"/>
              </a:rPr>
              <a:t>(Jer. 46-51 here in LXX) </a:t>
            </a:r>
            <a:r>
              <a:rPr lang="en-US">
                <a:solidFill>
                  <a:srgbClr val="FF99CC"/>
                </a:solidFill>
                <a:latin typeface="Arial" charset="0"/>
                <a:cs typeface="Arial" charset="0"/>
              </a:rPr>
              <a:t>which Jeremiah prophesied against all the nations. (Jer 25:13 ESV)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Text, Canon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9067800" cy="5715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CCCFF"/>
                </a:solidFill>
                <a:latin typeface="Verdana" pitchFamily="34" charset="0"/>
              </a:rPr>
              <a:t>Septuagint (LXX) and Masoretic Text (MT) differ significantly. What does this mean? 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“The LXX. Version of this book is, in its arrangement and in other particulars, singularly at variance with the original. The LXX. omits 10:6-8; 27:19-22; 29:16-20; 33:14-26; 39:4-13; 52:2, 3, 15, 28-30, etc. About 2,700 words in all of the original are omitted. These omissions, etc., are capricious and arbitrary, and render the version unreliable” (</a:t>
            </a:r>
            <a:r>
              <a:rPr lang="en-US" i="1">
                <a:solidFill>
                  <a:schemeClr val="bg1"/>
                </a:solidFill>
                <a:latin typeface="Arial" charset="0"/>
                <a:cs typeface="Arial" charset="0"/>
              </a:rPr>
              <a:t>Easton Dictionary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, http://mb-soft.com/believe/ txs/jeremiah.htm, accessed July 5, 2011).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Jeremiah 1:4-5</a:t>
            </a: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839200" cy="5791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CCCFF"/>
                </a:solidFill>
                <a:latin typeface="Arial" charset="0"/>
                <a:cs typeface="Arial" charset="0"/>
              </a:rPr>
              <a:t>Now the word of the LORD came to me, saying, “Before I formed you in the womb I knew you, and before you were born I consecrated you; I appointed you a prophet to the nations.” Then I said, “Ah, Lord GOD! Behold, I do not know how to speak, for I am only a youth.”  (ESV)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Jeremiah 1:7-9</a:t>
            </a:r>
            <a:endParaRPr lang="en-US" dirty="0">
              <a:solidFill>
                <a:srgbClr val="CC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But the LORD said to me, “Do not say, ‘I am only a youth’; for to all to whom I send you,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 shall go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, and whatever I command you,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 shall speak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not be afraid 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of them, for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am with you 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deliver</a:t>
            </a:r>
            <a:r>
              <a:rPr lang="en-US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 you, declares the LORD.” </a:t>
            </a:r>
            <a:r>
              <a:rPr lang="en-US" dirty="0">
                <a:solidFill>
                  <a:srgbClr val="CCCCFF"/>
                </a:solidFill>
                <a:latin typeface="Arial" charset="0"/>
                <a:cs typeface="Arial" charset="0"/>
              </a:rPr>
              <a:t>Then the LORD put out his hand and touched my mouth. And the LORD said to me, “Behold, I have put my words in your mouth.” 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Deut. 18:18: I will raise up for them a prophet like you from among their brothers; I will put my words in his mouth, and he will tell them everything I command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7620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Message of Jeremiah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1627</Words>
  <Application>Microsoft Office PowerPoint</Application>
  <PresentationFormat>On-screen Show (4:3)</PresentationFormat>
  <Paragraphs>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Rounded MT Bold</vt:lpstr>
      <vt:lpstr>SBL Hebrew</vt:lpstr>
      <vt:lpstr>Times New Roman</vt:lpstr>
      <vt:lpstr>Verdana</vt:lpstr>
      <vt:lpstr>Default Design</vt:lpstr>
      <vt:lpstr>Jeremiah</vt:lpstr>
      <vt:lpstr>Jeremiah</vt:lpstr>
      <vt:lpstr>Structure, Text, Canon</vt:lpstr>
      <vt:lpstr>LXX, 4QJerb,d, and MT</vt:lpstr>
      <vt:lpstr>Text, Canon</vt:lpstr>
      <vt:lpstr>Text, Canon</vt:lpstr>
      <vt:lpstr>Jeremiah 1:4-5  </vt:lpstr>
      <vt:lpstr>Jeremiah 1:7-9</vt:lpstr>
      <vt:lpstr>Message of Jeremiah </vt:lpstr>
      <vt:lpstr>Message of Jeremiah </vt:lpstr>
      <vt:lpstr>Jeremiah 2:9-13—The Two sins </vt:lpstr>
      <vt:lpstr>Jeremiah 2:9-13—The Two sins </vt:lpstr>
      <vt:lpstr>Jeremiah 2:9-13—The Two sins </vt:lpstr>
      <vt:lpstr>Jeremiah 2:9-13—The Two sins </vt:lpstr>
      <vt:lpstr>Message of Jeremiah </vt:lpstr>
      <vt:lpstr>Jer 6:10-11—A Preacher's Heart?</vt:lpstr>
      <vt:lpstr>Jer 6:13-15—A Preacher's Heart?</vt:lpstr>
      <vt:lpstr>Jer 6:13-15—A Preacher's Heart?</vt:lpstr>
      <vt:lpstr>Jer 6:16—At the Crossroads</vt:lpstr>
      <vt:lpstr>Message of Jeremiah </vt:lpstr>
      <vt:lpstr>Jer. 27-29  </vt:lpstr>
      <vt:lpstr>Jer. 31  </vt:lpstr>
      <vt:lpstr>Jer. 31  </vt:lpstr>
      <vt:lpstr>Jer. 31  </vt:lpstr>
    </vt:vector>
  </TitlesOfParts>
  <Company>HGST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</dc:title>
  <dc:creator>Keith Jenkins</dc:creator>
  <cp:lastModifiedBy>Chuck Pitts</cp:lastModifiedBy>
  <cp:revision>28</cp:revision>
  <cp:lastPrinted>2013-10-30T21:01:42Z</cp:lastPrinted>
  <dcterms:created xsi:type="dcterms:W3CDTF">2004-10-15T16:22:24Z</dcterms:created>
  <dcterms:modified xsi:type="dcterms:W3CDTF">2019-04-04T01:29:55Z</dcterms:modified>
</cp:coreProperties>
</file>