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2" r:id="rId2"/>
    <p:sldId id="266" r:id="rId3"/>
    <p:sldId id="267" r:id="rId4"/>
    <p:sldId id="268" r:id="rId5"/>
    <p:sldId id="265" r:id="rId6"/>
    <p:sldId id="269" r:id="rId7"/>
    <p:sldId id="270" r:id="rId8"/>
    <p:sldId id="271" r:id="rId9"/>
    <p:sldId id="278" r:id="rId10"/>
    <p:sldId id="277" r:id="rId11"/>
    <p:sldId id="273" r:id="rId12"/>
    <p:sldId id="274" r:id="rId13"/>
    <p:sldId id="279" r:id="rId14"/>
    <p:sldId id="280" r:id="rId15"/>
    <p:sldId id="275" r:id="rId16"/>
    <p:sldId id="276" r:id="rId17"/>
    <p:sldId id="281" r:id="rId18"/>
    <p:sldId id="282" r:id="rId19"/>
  </p:sldIdLst>
  <p:sldSz cx="9144000" cy="6858000" type="screen4x3"/>
  <p:notesSz cx="6853238" cy="93059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bg1"/>
        </a:solidFill>
        <a:latin typeface="Arial Rounded MT Bold" pitchFamily="34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bg1"/>
        </a:solidFill>
        <a:latin typeface="Arial Rounded MT Bold" pitchFamily="34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bg1"/>
        </a:solidFill>
        <a:latin typeface="Arial Rounded MT Bold" pitchFamily="34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bg1"/>
        </a:solidFill>
        <a:latin typeface="Arial Rounded MT Bold" pitchFamily="34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bg1"/>
        </a:solidFill>
        <a:latin typeface="Arial Rounded MT Bold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 Rounded MT Bold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 Rounded MT Bold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 Rounded MT Bold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 Rounded MT Bold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55" d="100"/>
          <a:sy n="55" d="100"/>
        </p:scale>
        <p:origin x="-8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6" rIns="93130" bIns="46566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1438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6" rIns="93130" bIns="46566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6" rIns="93130" bIns="46566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1438" y="883920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6" rIns="93130" bIns="46566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47C5042-750D-4C62-961A-59B1649D5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97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AutoNum type="alphaUcPeriod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AutoNum type="alphaUcPeriod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22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AutoNum type="alphaUcPeriod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9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AutoNum type="alphaUcPeriod"/>
              <a:defRPr sz="1200"/>
            </a:lvl1pPr>
          </a:lstStyle>
          <a:p>
            <a:pPr>
              <a:defRPr/>
            </a:pPr>
            <a:fld id="{319DD555-E017-413F-A91E-F24DD329A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8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638848C4-CB0E-4882-955F-5840FB4DC168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38F01DA5-150A-4443-BC52-1C5F62864EC2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5826AE33-6C7C-465B-99CE-8187C969A698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F27590B8-7773-4FD3-B297-A09CD246ACC4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FF4C198A-C205-47DE-A7D0-85F1AF3FEC52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94F11194-F8ED-409B-9FD5-6845D73DDA0E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F7AFCC17-9BAF-4FC9-8285-267E414D4469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30393432-7345-482B-857D-CDA99EC2DF01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FBC09549-CD9C-4A5C-924A-C4460006067F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C8DBB213-2870-4F32-AFB2-A35630A3EC90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6B407C8F-148E-47F9-B004-49F048D013C9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216543D3-A88A-48C4-AE59-9A3F4D351506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FB769023-A12A-4730-990F-20E37BF1F07A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3314C4C4-3CBA-4BA0-B30B-26D1881DD69E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44A5CD14-94AB-4DBC-BC2D-BF036D3728C3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E43729BA-985B-46AD-8C77-C117556C93F7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CE916B8F-BFA2-4F85-A282-DD5D6E757257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defRPr>
            </a:lvl9pPr>
          </a:lstStyle>
          <a:p>
            <a:pPr eaLnBrk="1" hangingPunct="1"/>
            <a:fld id="{4B39ABCF-CD4E-4263-81A0-F6EC116CD79F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51304-A319-4563-AE44-88DBC4A93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7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C7CD5-6AA4-422F-9610-BA31C1869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1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C1D11-C1AC-4F6B-8F7C-B47BE90F3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07763-B7F4-4188-9643-5E1F230AE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E2F94-9298-47AC-829C-E0810B4BA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FEC6-5D5B-4BEA-A3BF-050889624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5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A44F7-6CC4-46E8-9D81-3FA38663A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5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0CEDB-FC20-40F1-9713-BEC120796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0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19769-8B07-40C0-A23C-D32857EA6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1469E-3CDC-4466-BA47-6090B4601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84E2-F951-41BA-9F61-53EAF6B51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7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AF16D41-D84A-4072-A45F-083B4A7AC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83JcNoNQ-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/>
          <a:p>
            <a:pPr eaLnBrk="1" hangingPunct="1"/>
            <a:r>
              <a:rPr lang="en-US" sz="7200" smtClean="0">
                <a:solidFill>
                  <a:schemeClr val="bg1"/>
                </a:solidFill>
              </a:rPr>
              <a:t>Joshua &amp; Judges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chemeClr val="bg1"/>
                </a:solidFill>
              </a:rPr>
              <a:t>“Into the Land”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Theological Themes--Joshua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077200" cy="3429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Rest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Relationship with YHWH, peace, blessings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Holiness/Purity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Sin must be removed.</a:t>
            </a:r>
          </a:p>
          <a:p>
            <a:pPr lvl="1" eaLnBrk="1" hangingPunct="1">
              <a:spcBef>
                <a:spcPct val="0"/>
              </a:spcBef>
            </a:pPr>
            <a:r>
              <a:rPr lang="en-US" i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Cherem</a:t>
            </a: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 (</a:t>
            </a:r>
            <a:r>
              <a:rPr lang="he-IL" sz="4000" smtClean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חֶרֶם</a:t>
            </a: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)— “devoted to the LORD”</a:t>
            </a:r>
            <a:endParaRPr lang="en-US" i="1" smtClean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Judges—Introduction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0772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“Judges”—</a:t>
            </a:r>
            <a:r>
              <a:rPr lang="en-US" i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shophetim</a:t>
            </a: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he-IL" sz="4000" smtClean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שֹׁפְתִּי</a:t>
            </a:r>
            <a:r>
              <a:rPr lang="en-US" sz="4000" smtClean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ם</a:t>
            </a:r>
            <a:r>
              <a:rPr lang="he-IL" sz="4000" smtClean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</a:t>
            </a:r>
            <a:endParaRPr lang="en-US" smtClean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762000" y="1676400"/>
          <a:ext cx="7747000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hart" r:id="rId4" imgW="4286527" imgH="2686444" progId="MSGraph.Chart.8">
                  <p:embed/>
                </p:oleObj>
              </mc:Choice>
              <mc:Fallback>
                <p:oleObj name="Chart" r:id="rId4" imgW="4286527" imgH="2686444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6400"/>
                        <a:ext cx="7747000" cy="484822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3" autoUpdateAnimBg="0"/>
      <p:bldOleChart spid="266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Judges: Outline of Contents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077200" cy="2590800"/>
          </a:xfrm>
        </p:spPr>
        <p:txBody>
          <a:bodyPr/>
          <a:lstStyle/>
          <a:p>
            <a:pPr marL="812800" indent="-812800" eaLnBrk="1" hangingPunct="1">
              <a:buFontTx/>
              <a:buAutoNum type="roman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Conclusion of the “Conquest”</a:t>
            </a:r>
          </a:p>
          <a:p>
            <a:pPr marL="812800" indent="-812800" eaLnBrk="1" hangingPunct="1">
              <a:buFontTx/>
              <a:buAutoNum type="roman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Summary of Period of the Judges</a:t>
            </a:r>
          </a:p>
          <a:p>
            <a:pPr marL="812800" indent="-812800" eaLnBrk="1" hangingPunct="1">
              <a:buFontTx/>
              <a:buAutoNum type="roman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The “Judges”</a:t>
            </a:r>
          </a:p>
          <a:p>
            <a:pPr marL="1168400" lvl="1" indent="-711200" eaLnBrk="1" hangingPunct="1">
              <a:buFontTx/>
              <a:buAutoNum type="alpha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Othniel, Ehud, &amp; Shamgar (3:7-31)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05188"/>
            <a:ext cx="2857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52775"/>
            <a:ext cx="52419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Judges: Outline of Contents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391400" cy="5486400"/>
          </a:xfrm>
        </p:spPr>
        <p:txBody>
          <a:bodyPr/>
          <a:lstStyle/>
          <a:p>
            <a:pPr marL="812800" indent="-812800" eaLnBrk="1" hangingPunct="1">
              <a:buFontTx/>
              <a:buAutoNum type="roman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The “Judges”</a:t>
            </a:r>
          </a:p>
          <a:p>
            <a:pPr marL="1168400" lvl="1" indent="-711200" eaLnBrk="1" hangingPunct="1">
              <a:buFontTx/>
              <a:buAutoNum type="alpha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Othniel, Ehud, &amp; Shamgar (3:7-31)</a:t>
            </a:r>
          </a:p>
          <a:p>
            <a:pPr marL="1168400" lvl="1" indent="-711200" eaLnBrk="1" hangingPunct="1">
              <a:buFontTx/>
              <a:buAutoNum type="alpha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Deborah (4-5)</a:t>
            </a:r>
          </a:p>
          <a:p>
            <a:pPr marL="1168400" lvl="1" indent="-711200" eaLnBrk="1" hangingPunct="1">
              <a:buFontTx/>
              <a:buAutoNum type="alpha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Gideon (6-9)</a:t>
            </a:r>
          </a:p>
          <a:p>
            <a:pPr marL="1168400" lvl="1" indent="-711200" eaLnBrk="1" hangingPunct="1">
              <a:buFontTx/>
              <a:buAutoNum type="alpha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Jephthah (10:6-12:7)</a:t>
            </a:r>
          </a:p>
          <a:p>
            <a:pPr marL="1168400" lvl="1" indent="-711200" eaLnBrk="1" hangingPunct="1">
              <a:buFontTx/>
              <a:buAutoNum type="alpha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Samson (13-16)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190875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Judges: Outline of Contents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077200" cy="2362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A Priest, Dan, a Concubine, &amp; Tribal War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12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Judges: Outline of Contents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077200" cy="5486400"/>
          </a:xfrm>
        </p:spPr>
        <p:txBody>
          <a:bodyPr/>
          <a:lstStyle/>
          <a:p>
            <a:pPr marL="812800" indent="-812800"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Judges 21:25—A Fitting Conclusion</a:t>
            </a:r>
          </a:p>
          <a:p>
            <a:pPr marL="1168400" lvl="1" indent="-711200"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“Israel had no king”</a:t>
            </a:r>
          </a:p>
          <a:p>
            <a:pPr marL="1168400" lvl="1" indent="-711200"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“Everyone did as he saw fit”</a:t>
            </a:r>
          </a:p>
          <a:p>
            <a:pPr marL="1524000" lvl="2" indent="-609600"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No Unity.</a:t>
            </a:r>
          </a:p>
          <a:p>
            <a:pPr marL="1524000" lvl="2" indent="-609600"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No morality.</a:t>
            </a:r>
          </a:p>
          <a:p>
            <a:pPr marL="1524000" lvl="2" indent="-609600"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No true worship of Yahweh.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Theological Themes--Judges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0772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Purity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God had warned them that the Canaanites would be a snare, and . . .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THEY WERE!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Theological Themes--Judges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0772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Rest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True rest comes from right relationship with God.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God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God will fight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His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battles.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600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Theological Themes—Judges and Missio Dei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77200" cy="4267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Where is the world going?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Joshua—Outline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7162800" cy="54864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AutoNum type="roman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Crossing the Jordan (1-5)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roman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Jericho, Bethel/Ai (6:1-8:29)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roman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Covenant Ceremony (8:30-35)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roman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“Southern Campaign” (9-10)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roman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“Northern Campaign” (11)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roman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Defeated Kings &amp; Unconquered lands (12-13)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roman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Division of the Land (14-22)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roman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Rest and Warning (23)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romanU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Joshua’s Farewell (24)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114800" cy="3429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Joshua’s</a:t>
            </a:r>
            <a:b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</a:b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“Campaigns”</a:t>
            </a:r>
          </a:p>
        </p:txBody>
      </p:sp>
      <p:pic>
        <p:nvPicPr>
          <p:cNvPr id="6147" name="Picture 14" descr="C:\My Documents\My Pictures\Maps\conqu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57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114800" cy="3429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Unconquered Lands &amp; Division of </a:t>
            </a:r>
            <a:b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</a:b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the Land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4267200" y="152400"/>
            <a:ext cx="4876800" cy="6705600"/>
            <a:chOff x="4267200" y="152400"/>
            <a:chExt cx="4876800" cy="670560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>
              <a:off x="4267200" y="152400"/>
              <a:ext cx="4876800" cy="6705600"/>
              <a:chOff x="3120" y="0"/>
              <a:chExt cx="2640" cy="3702"/>
            </a:xfrm>
          </p:grpSpPr>
          <p:graphicFrame>
            <p:nvGraphicFramePr>
              <p:cNvPr id="1026" name="Object 4"/>
              <p:cNvGraphicFramePr>
                <a:graphicFrameLocks noChangeAspect="1"/>
              </p:cNvGraphicFramePr>
              <p:nvPr/>
            </p:nvGraphicFramePr>
            <p:xfrm>
              <a:off x="3120" y="0"/>
              <a:ext cx="2640" cy="37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0" name="Bitmap Image" r:id="rId4" imgW="4229032" imgH="5876371" progId="Paint.Picture">
                      <p:embed/>
                    </p:oleObj>
                  </mc:Choice>
                  <mc:Fallback>
                    <p:oleObj name="Bitmap Image" r:id="rId4" imgW="4229032" imgH="5876371" progId="Paint.Picture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0" y="0"/>
                            <a:ext cx="2640" cy="37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1" name="Line 5"/>
              <p:cNvSpPr>
                <a:spLocks noChangeShapeType="1"/>
              </p:cNvSpPr>
              <p:nvPr/>
            </p:nvSpPr>
            <p:spPr bwMode="auto">
              <a:xfrm flipV="1">
                <a:off x="4224" y="3312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Line 6"/>
              <p:cNvSpPr>
                <a:spLocks noChangeShapeType="1"/>
              </p:cNvSpPr>
              <p:nvPr/>
            </p:nvSpPr>
            <p:spPr bwMode="auto">
              <a:xfrm>
                <a:off x="4368" y="2976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Line 7"/>
              <p:cNvSpPr>
                <a:spLocks noChangeShapeType="1"/>
              </p:cNvSpPr>
              <p:nvPr/>
            </p:nvSpPr>
            <p:spPr bwMode="auto">
              <a:xfrm>
                <a:off x="3696" y="283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Line 8"/>
              <p:cNvSpPr>
                <a:spLocks noChangeShapeType="1"/>
              </p:cNvSpPr>
              <p:nvPr/>
            </p:nvSpPr>
            <p:spPr bwMode="auto">
              <a:xfrm>
                <a:off x="4704" y="1872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Line 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Line 10"/>
              <p:cNvSpPr>
                <a:spLocks noChangeShapeType="1"/>
              </p:cNvSpPr>
              <p:nvPr/>
            </p:nvSpPr>
            <p:spPr bwMode="auto">
              <a:xfrm>
                <a:off x="3984" y="168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Line 11"/>
              <p:cNvSpPr>
                <a:spLocks noChangeShapeType="1"/>
              </p:cNvSpPr>
              <p:nvPr/>
            </p:nvSpPr>
            <p:spPr bwMode="auto">
              <a:xfrm>
                <a:off x="4032" y="1824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0" name="Freeform 11"/>
            <p:cNvSpPr>
              <a:spLocks/>
            </p:cNvSpPr>
            <p:nvPr/>
          </p:nvSpPr>
          <p:spPr bwMode="auto">
            <a:xfrm>
              <a:off x="5867400" y="990600"/>
              <a:ext cx="3023507" cy="5617029"/>
            </a:xfrm>
            <a:custGeom>
              <a:avLst/>
              <a:gdLst>
                <a:gd name="T0" fmla="*/ 993321 w 3023507"/>
                <a:gd name="T1" fmla="*/ 5331277 h 5617029"/>
                <a:gd name="T2" fmla="*/ 176893 w 3023507"/>
                <a:gd name="T3" fmla="*/ 5265965 h 5617029"/>
                <a:gd name="T4" fmla="*/ 29936 w 3023507"/>
                <a:gd name="T5" fmla="*/ 4384221 h 5617029"/>
                <a:gd name="T6" fmla="*/ 356507 w 3023507"/>
                <a:gd name="T7" fmla="*/ 2963636 h 5617029"/>
                <a:gd name="T8" fmla="*/ 699407 w 3023507"/>
                <a:gd name="T9" fmla="*/ 2669721 h 5617029"/>
                <a:gd name="T10" fmla="*/ 1515837 w 3023507"/>
                <a:gd name="T11" fmla="*/ 2669721 h 5617029"/>
                <a:gd name="T12" fmla="*/ 1401537 w 3023507"/>
                <a:gd name="T13" fmla="*/ 2196193 h 5617029"/>
                <a:gd name="T14" fmla="*/ 813707 w 3023507"/>
                <a:gd name="T15" fmla="*/ 1869621 h 5617029"/>
                <a:gd name="T16" fmla="*/ 1042307 w 3023507"/>
                <a:gd name="T17" fmla="*/ 987878 h 5617029"/>
                <a:gd name="T18" fmla="*/ 1466851 w 3023507"/>
                <a:gd name="T19" fmla="*/ 122464 h 5617029"/>
                <a:gd name="T20" fmla="*/ 1842408 w 3023507"/>
                <a:gd name="T21" fmla="*/ 253093 h 5617029"/>
                <a:gd name="T22" fmla="*/ 1434194 w 3023507"/>
                <a:gd name="T23" fmla="*/ 857250 h 5617029"/>
                <a:gd name="T24" fmla="*/ 1532165 w 3023507"/>
                <a:gd name="T25" fmla="*/ 1738993 h 5617029"/>
                <a:gd name="T26" fmla="*/ 1809751 w 3023507"/>
                <a:gd name="T27" fmla="*/ 1641021 h 5617029"/>
                <a:gd name="T28" fmla="*/ 2560865 w 3023507"/>
                <a:gd name="T29" fmla="*/ 1722664 h 5617029"/>
                <a:gd name="T30" fmla="*/ 2985407 w 3023507"/>
                <a:gd name="T31" fmla="*/ 2114551 h 5617029"/>
                <a:gd name="T32" fmla="*/ 2332265 w 3023507"/>
                <a:gd name="T33" fmla="*/ 3861706 h 5617029"/>
                <a:gd name="T34" fmla="*/ 2381251 w 3023507"/>
                <a:gd name="T35" fmla="*/ 4449537 h 5617029"/>
                <a:gd name="T36" fmla="*/ 2413907 w 3023507"/>
                <a:gd name="T37" fmla="*/ 5478237 h 5617029"/>
                <a:gd name="T38" fmla="*/ 1842408 w 3023507"/>
                <a:gd name="T39" fmla="*/ 5282293 h 5617029"/>
                <a:gd name="T40" fmla="*/ 993321 w 3023507"/>
                <a:gd name="T41" fmla="*/ 5331277 h 56170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23507" h="5617029">
                  <a:moveTo>
                    <a:pt x="993321" y="5331278"/>
                  </a:moveTo>
                  <a:cubicBezTo>
                    <a:pt x="715735" y="5328557"/>
                    <a:pt x="337457" y="5423807"/>
                    <a:pt x="176893" y="5265964"/>
                  </a:cubicBezTo>
                  <a:cubicBezTo>
                    <a:pt x="16329" y="5108121"/>
                    <a:pt x="0" y="4767942"/>
                    <a:pt x="29936" y="4384221"/>
                  </a:cubicBezTo>
                  <a:cubicBezTo>
                    <a:pt x="59872" y="4000500"/>
                    <a:pt x="244929" y="3249386"/>
                    <a:pt x="356507" y="2963636"/>
                  </a:cubicBezTo>
                  <a:cubicBezTo>
                    <a:pt x="468085" y="2677886"/>
                    <a:pt x="506186" y="2718707"/>
                    <a:pt x="699407" y="2669721"/>
                  </a:cubicBezTo>
                  <a:cubicBezTo>
                    <a:pt x="892628" y="2620735"/>
                    <a:pt x="1398815" y="2748642"/>
                    <a:pt x="1515836" y="2669721"/>
                  </a:cubicBezTo>
                  <a:cubicBezTo>
                    <a:pt x="1632857" y="2590800"/>
                    <a:pt x="1518557" y="2329543"/>
                    <a:pt x="1401536" y="2196193"/>
                  </a:cubicBezTo>
                  <a:cubicBezTo>
                    <a:pt x="1284515" y="2062843"/>
                    <a:pt x="873578" y="2071007"/>
                    <a:pt x="813707" y="1869621"/>
                  </a:cubicBezTo>
                  <a:cubicBezTo>
                    <a:pt x="753836" y="1668235"/>
                    <a:pt x="933450" y="1279071"/>
                    <a:pt x="1042307" y="987878"/>
                  </a:cubicBezTo>
                  <a:cubicBezTo>
                    <a:pt x="1151164" y="696685"/>
                    <a:pt x="1333500" y="244928"/>
                    <a:pt x="1466850" y="122464"/>
                  </a:cubicBezTo>
                  <a:cubicBezTo>
                    <a:pt x="1600200" y="0"/>
                    <a:pt x="1847850" y="130629"/>
                    <a:pt x="1842407" y="253093"/>
                  </a:cubicBezTo>
                  <a:cubicBezTo>
                    <a:pt x="1836964" y="375557"/>
                    <a:pt x="1485900" y="609600"/>
                    <a:pt x="1434193" y="857250"/>
                  </a:cubicBezTo>
                  <a:cubicBezTo>
                    <a:pt x="1382486" y="1104900"/>
                    <a:pt x="1469571" y="1608365"/>
                    <a:pt x="1532164" y="1738993"/>
                  </a:cubicBezTo>
                  <a:cubicBezTo>
                    <a:pt x="1594757" y="1869621"/>
                    <a:pt x="1638300" y="1643742"/>
                    <a:pt x="1809750" y="1641021"/>
                  </a:cubicBezTo>
                  <a:cubicBezTo>
                    <a:pt x="1981200" y="1638300"/>
                    <a:pt x="2364921" y="1643743"/>
                    <a:pt x="2560864" y="1722664"/>
                  </a:cubicBezTo>
                  <a:cubicBezTo>
                    <a:pt x="2756807" y="1801585"/>
                    <a:pt x="3023507" y="1758043"/>
                    <a:pt x="2985407" y="2114550"/>
                  </a:cubicBezTo>
                  <a:cubicBezTo>
                    <a:pt x="2947307" y="2471057"/>
                    <a:pt x="2432957" y="3472543"/>
                    <a:pt x="2332264" y="3861707"/>
                  </a:cubicBezTo>
                  <a:cubicBezTo>
                    <a:pt x="2231571" y="4250871"/>
                    <a:pt x="2367643" y="4180115"/>
                    <a:pt x="2381250" y="4449536"/>
                  </a:cubicBezTo>
                  <a:cubicBezTo>
                    <a:pt x="2394857" y="4718958"/>
                    <a:pt x="2503714" y="5339443"/>
                    <a:pt x="2413907" y="5478236"/>
                  </a:cubicBezTo>
                  <a:cubicBezTo>
                    <a:pt x="2324100" y="5617029"/>
                    <a:pt x="2081893" y="5304064"/>
                    <a:pt x="1842407" y="5282293"/>
                  </a:cubicBezTo>
                  <a:cubicBezTo>
                    <a:pt x="1602921" y="5260522"/>
                    <a:pt x="1270907" y="5334000"/>
                    <a:pt x="993321" y="5331278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Conquest/Settlement Models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0772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Military Conquest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Peasant Revolt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Settlement</a:t>
            </a:r>
            <a:endParaRPr lang="en-US" smtClean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Synthesis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Joshua led military campaigns. 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Certain groups of people of the land did join Israel.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Israel was a nomadic people settling in the 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rojectr\GIFFiles\Cities of Refu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r="17807"/>
          <a:stretch>
            <a:fillRect/>
          </a:stretch>
        </p:blipFill>
        <p:spPr bwMode="auto">
          <a:xfrm>
            <a:off x="3429000" y="228600"/>
            <a:ext cx="55086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3429000"/>
          </a:xfrm>
        </p:spPr>
        <p:txBody>
          <a:bodyPr/>
          <a:lstStyle/>
          <a:p>
            <a:pPr algn="l" eaLnBrk="1" hangingPunct="1"/>
            <a:r>
              <a:rPr lang="en-US" b="1" smtClean="0">
                <a:latin typeface="Arial Rounded MT Bold" pitchFamily="34" charset="0"/>
                <a:cs typeface="Times New Roman" pitchFamily="18" charset="0"/>
              </a:rPr>
              <a:t>Joshua 20—</a:t>
            </a:r>
            <a:br>
              <a:rPr lang="en-US" b="1" smtClean="0">
                <a:latin typeface="Arial Rounded MT Bold" pitchFamily="34" charset="0"/>
                <a:cs typeface="Times New Roman" pitchFamily="18" charset="0"/>
              </a:rPr>
            </a:br>
            <a:r>
              <a:rPr lang="en-US" b="1" smtClean="0">
                <a:latin typeface="Arial Rounded MT Bold" pitchFamily="34" charset="0"/>
                <a:cs typeface="Times New Roman" pitchFamily="18" charset="0"/>
              </a:rPr>
              <a:t>Cities of Refuge</a:t>
            </a:r>
            <a:r>
              <a:rPr lang="en-US" smtClean="0">
                <a:latin typeface="Arial Rounded MT Bold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Projectr\GIFFiles\Levitical Citi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r="15582"/>
          <a:stretch>
            <a:fillRect/>
          </a:stretch>
        </p:blipFill>
        <p:spPr bwMode="auto">
          <a:xfrm>
            <a:off x="1600200" y="609600"/>
            <a:ext cx="6400800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 Rounded MT Bold" pitchFamily="34" charset="0"/>
                <a:cs typeface="Times New Roman" pitchFamily="18" charset="0"/>
              </a:rPr>
              <a:t>Joshua 21:1-42—Levitical Cities</a:t>
            </a:r>
            <a:r>
              <a:rPr lang="en-US" smtClean="0">
                <a:latin typeface="Arial Rounded MT Bold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Theological Themes--Joshua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0772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Promise &amp; Fulfillment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974975"/>
            <a:ext cx="85344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60525"/>
            <a:ext cx="3055938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Theological Themes--Joshua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0772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Covenant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  <a:hlinkClick r:id="rId3"/>
              </a:rPr>
              <a:t>Ark of the Covenant</a:t>
            </a:r>
            <a:endParaRPr lang="en-US" dirty="0" smtClean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Covenant Renewal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743200"/>
            <a:ext cx="62642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68400" marR="0" indent="-711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AutoNum type="alphaU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68400" marR="0" indent="-711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AutoNum type="alphaU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354</Words>
  <Application>Microsoft Office PowerPoint</Application>
  <PresentationFormat>On-screen Show (4:3)</PresentationFormat>
  <Paragraphs>88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Default Design</vt:lpstr>
      <vt:lpstr>Bitmap Image</vt:lpstr>
      <vt:lpstr>Chart</vt:lpstr>
      <vt:lpstr>Joshua &amp; Judges</vt:lpstr>
      <vt:lpstr>Joshua—Outline</vt:lpstr>
      <vt:lpstr>Joshua’s “Campaigns”</vt:lpstr>
      <vt:lpstr>Unconquered Lands &amp; Division of  the Land</vt:lpstr>
      <vt:lpstr>Conquest/Settlement Models</vt:lpstr>
      <vt:lpstr>Joshua 20— Cities of Refuge </vt:lpstr>
      <vt:lpstr>Joshua 21:1-42—Levitical Cities </vt:lpstr>
      <vt:lpstr>Theological Themes--Joshua</vt:lpstr>
      <vt:lpstr>Theological Themes--Joshua</vt:lpstr>
      <vt:lpstr>Theological Themes--Joshua</vt:lpstr>
      <vt:lpstr>Judges—Introduction</vt:lpstr>
      <vt:lpstr>Judges: Outline of Contents</vt:lpstr>
      <vt:lpstr>Judges: Outline of Contents</vt:lpstr>
      <vt:lpstr>Judges: Outline of Contents</vt:lpstr>
      <vt:lpstr>Judges: Outline of Contents</vt:lpstr>
      <vt:lpstr>Theological Themes--Judges</vt:lpstr>
      <vt:lpstr>Theological Themes--Judges</vt:lpstr>
      <vt:lpstr>Theological Themes—Judges and Missio Dei</vt:lpstr>
    </vt:vector>
  </TitlesOfParts>
  <Company>HGST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Former Prophets</dc:title>
  <dc:creator>Chuck Pitts</dc:creator>
  <cp:lastModifiedBy>Chuck Pitts</cp:lastModifiedBy>
  <cp:revision>33</cp:revision>
  <dcterms:created xsi:type="dcterms:W3CDTF">2000-02-01T22:08:46Z</dcterms:created>
  <dcterms:modified xsi:type="dcterms:W3CDTF">2014-09-24T02:02:31Z</dcterms:modified>
</cp:coreProperties>
</file>