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5" r:id="rId4"/>
    <p:sldId id="273" r:id="rId5"/>
    <p:sldId id="271" r:id="rId6"/>
    <p:sldId id="259" r:id="rId7"/>
    <p:sldId id="268" r:id="rId8"/>
    <p:sldId id="272" r:id="rId9"/>
    <p:sldId id="274" r:id="rId10"/>
    <p:sldId id="269" r:id="rId11"/>
  </p:sldIdLst>
  <p:sldSz cx="9144000" cy="6858000" type="screen4x3"/>
  <p:notesSz cx="6858000" cy="91900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Rounded MT 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Rounded MT 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Rounded MT 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Rounded MT 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C4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4" d="100"/>
          <a:sy n="64" d="100"/>
        </p:scale>
        <p:origin x="86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966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966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6F6FDB-5788-448D-B343-2356D3D45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18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2820BF-4913-4613-802E-CA56A4AA5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97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F4364-3D51-43B3-86F3-0171B102D48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E69E9-C7CF-43FD-B4CF-36ECDF5BE67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BEE8E-3882-4ACD-87E4-D49689A7BF2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BEE8E-3882-4ACD-87E4-D49689A7BF2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5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CFD6C-0AEA-4E79-B461-8BD5623398C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29926-949B-4D35-8752-F6D5DBFFC3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2987A-CA19-4142-9236-410B07D0A9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B852-FCBD-46FC-B881-61138A4319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83894-DAA7-406B-AC71-1AE5EF04BFB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83894-DAA7-406B-AC71-1AE5EF04BFB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4773-9124-45C6-BE3F-7E58A5875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38AA7-A0BA-443A-9ABF-4E9414AC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38E3-51E5-46A4-98E8-C02D6EE4D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91BF-2DBD-4BDD-A24A-262052FD0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9F8A9-9BBB-4C3B-98F5-E2775CD0B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71596-24D6-4B2E-8539-137337C2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7209-5CA6-4E90-8A4E-6BC60E978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C43F1-5F35-4579-9127-1B385432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CB8B3-16F6-4CCC-8F85-DADD0A637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B9FD-69BC-4E47-9418-6E5EB4A1B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188E-948C-48BC-8480-E741E1124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F256A"/>
            </a:gs>
            <a:gs pos="50000">
              <a:srgbClr val="961A38"/>
            </a:gs>
            <a:gs pos="100000">
              <a:srgbClr val="6F256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05842F7-5166-41F8-94E0-1122C88F2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WINDOWS\Profiles\capitts\Application Data\Microsoft\Media Catalog\Downloaded Clips\cl5b\j0227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27200"/>
            <a:ext cx="77724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 rot="21000000">
            <a:off x="0" y="228600"/>
            <a:ext cx="6623050" cy="1290638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Deuteronomy</a:t>
            </a: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1981200" y="2819400"/>
            <a:ext cx="6553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Bridge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Between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Two 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6600"/>
                </a:solidFill>
                <a:latin typeface="Arial Rounded MT Bold" pitchFamily="34" charset="0"/>
                <a:cs typeface="Times New Roman" pitchFamily="18" charset="0"/>
              </a:rPr>
              <a:t>Themes in Deuteronomy</a:t>
            </a:r>
            <a:r>
              <a:rPr lang="en-US" sz="3200" b="1">
                <a:solidFill>
                  <a:srgbClr val="FF660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Only the LORD (YHWH) is God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There is no other.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“The Lord your God” (200 of 390 times in OT)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God has chosen Israel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God’s “treasured possession” of all nations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The Land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As promise </a:t>
            </a: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&amp; threat?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God expects total commitment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Love the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4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113"/>
            <a:ext cx="36576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C4052"/>
                </a:solidFill>
                <a:latin typeface="Arial Rounded MT Bold" pitchFamily="34" charset="0"/>
                <a:cs typeface="Times New Roman" pitchFamily="18" charset="0"/>
              </a:rPr>
              <a:t>Introduction</a:t>
            </a:r>
            <a:endParaRPr lang="en-US" b="1">
              <a:solidFill>
                <a:srgbClr val="FC4052"/>
              </a:solidFill>
              <a:latin typeface="Arial Rounded MT Bold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2286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Nature of Deuteronomy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Speech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Bridge between old and new.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Prophetic call to obedience. 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8" y="3200400"/>
            <a:ext cx="57769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C4052"/>
                </a:solidFill>
                <a:latin typeface="Arial Rounded MT Bold" pitchFamily="34" charset="0"/>
                <a:cs typeface="Times New Roman" pitchFamily="18" charset="0"/>
              </a:rPr>
              <a:t>Introduction</a:t>
            </a:r>
            <a:endParaRPr lang="en-US" b="1" dirty="0">
              <a:solidFill>
                <a:srgbClr val="FC4052"/>
              </a:solidFill>
              <a:latin typeface="Arial Rounded MT Bold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8095"/>
            <a:ext cx="9144000" cy="5831305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Or, (via Brueggemann, </a:t>
            </a:r>
            <a:r>
              <a:rPr lang="en-US" sz="2800" b="1" i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God Neighbor Empire</a:t>
            </a: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) Deuteronomy</a:t>
            </a:r>
          </a:p>
          <a:p>
            <a:pPr lvl="1" eaLnBrk="1" hangingPunct="1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Is a copy. Dt. 17:18 says, keep “a copy” of “this Torah.” (Is it a copy or a new version?) </a:t>
            </a:r>
          </a:p>
          <a:p>
            <a:pPr lvl="1" eaLnBrk="1" hangingPunct="1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Deuteronomy is exegesis. Dt. 1:5 reads, “Moses undertook to expound this Torah.” </a:t>
            </a:r>
          </a:p>
          <a:p>
            <a:pPr lvl="1" eaLnBrk="1" hangingPunct="1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Deuteronomy is an “act of making contemporary.” </a:t>
            </a:r>
          </a:p>
          <a:p>
            <a:pPr lvl="2" eaLnBrk="1" hangingPunct="1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And Moses summoned all Israel and said to them, “Hear, O Israel, the statutes and the rules that I speak in your hearing today, and you shall learn them and be careful to do them. The LORD our God made a covenant with us in Horeb. Not with our fathers did the LORD make this covenant, but </a:t>
            </a:r>
            <a:r>
              <a:rPr lang="en-US" b="1" i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itchFamily="18" charset="0"/>
              </a:rPr>
              <a:t>with us, who are all of us here alive today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.” </a:t>
            </a:r>
            <a:r>
              <a:rPr lang="en-US" b="1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(Dt 5:1-3 ESV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649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C4052"/>
                </a:solidFill>
                <a:latin typeface="Arial Rounded MT Bold" pitchFamily="34" charset="0"/>
                <a:cs typeface="Times New Roman" pitchFamily="18" charset="0"/>
              </a:rPr>
              <a:t>Introduction</a:t>
            </a:r>
            <a:endParaRPr lang="en-US" b="1">
              <a:solidFill>
                <a:srgbClr val="FC4052"/>
              </a:solidFill>
              <a:latin typeface="Arial Rounded MT Bold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0960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Prophetic call to obedience.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“Justice” </a:t>
            </a:r>
          </a:p>
          <a:p>
            <a:pPr lvl="2" eaLnBrk="1" hangingPunct="1"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NIV: 5 in Dt, 4 in rest of Pentateuch, 55 in prophets</a:t>
            </a:r>
          </a:p>
          <a:p>
            <a:pPr lvl="2" eaLnBrk="1" hangingPunct="1"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ESV: 8 in Dt, 3 in rest of Pent. , 66 in prophets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“Righteousness” </a:t>
            </a:r>
          </a:p>
          <a:p>
            <a:pPr lvl="2" eaLnBrk="1" hangingPunct="1"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NIV: 5 Dt, 1 in rest of Pentateuch, 69 in prophets</a:t>
            </a:r>
          </a:p>
          <a:p>
            <a:pPr lvl="2" eaLnBrk="1" hangingPunct="1"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ESV: 9 Dt, 14 Pent., 121 in prophets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“Covenant” </a:t>
            </a:r>
            <a:endParaRPr lang="en-US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NIV: 25 Dt, 20 Gen, 11 Ex, 8 Lev, 61 in prophets</a:t>
            </a:r>
          </a:p>
          <a:p>
            <a:pPr lvl="2" eaLnBrk="1" hangingPunct="1"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ESV: 28 Dt., 26 Gen., Ex. 13, Lev. 10, 78 in prophets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“Hear” </a:t>
            </a:r>
            <a:endParaRPr lang="en-US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NIV: 24 Dt, 10 in rest of Pentateuch, 108 in prophets</a:t>
            </a:r>
          </a:p>
          <a:p>
            <a:pPr lvl="2" eaLnBrk="1" hangingPunct="1"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ESV: 37 Dt, 36 in Pent., 175 in prophets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4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C4052"/>
                </a:solidFill>
                <a:latin typeface="Arial Rounded MT Bold" pitchFamily="34" charset="0"/>
                <a:cs typeface="Times New Roman" pitchFamily="18" charset="0"/>
              </a:rPr>
              <a:t>Introduction</a:t>
            </a:r>
            <a:endParaRPr lang="en-US" b="1">
              <a:solidFill>
                <a:srgbClr val="FC4052"/>
              </a:solidFill>
              <a:latin typeface="Arial Rounded MT Bold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191000" cy="57912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Background of Deuteronomy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Josiah (2 Kings 22)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“Deuteronomistic History”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953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C4052"/>
                </a:solidFill>
                <a:latin typeface="Arial Rounded MT Bold" pitchFamily="34" charset="0"/>
                <a:cs typeface="Times New Roman" pitchFamily="18" charset="0"/>
              </a:rPr>
              <a:t>Introduction</a:t>
            </a:r>
            <a:endParaRPr lang="en-US" b="1">
              <a:solidFill>
                <a:srgbClr val="FC4052"/>
              </a:solidFill>
              <a:latin typeface="Arial Rounded MT Bold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15400" cy="5257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Structure of Deut.—</a:t>
            </a:r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Covenant Treaty form?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Historical Prologue (Dt. 1-3)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Stipulations (Dt. 4-26)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Recording of Covenant (Dt. 27:1-8)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Blessings &amp; Curses (Dt. 27:9-28:68)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Ratification/Renewal (Dt. 29)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4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6600"/>
                </a:solidFill>
                <a:latin typeface="Arial Rounded MT Bold" pitchFamily="34" charset="0"/>
                <a:cs typeface="Times New Roman" pitchFamily="18" charset="0"/>
              </a:rPr>
              <a:t>Outline of Deuteronomy</a:t>
            </a:r>
            <a:endParaRPr lang="en-US" sz="3200" b="1">
              <a:solidFill>
                <a:srgbClr val="FF660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838200"/>
            <a:ext cx="7086600" cy="26670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Historical Introduction</a:t>
            </a:r>
          </a:p>
          <a:p>
            <a:pPr eaLnBrk="1" hangingPunct="1">
              <a:spcBef>
                <a:spcPct val="10000"/>
              </a:spcBef>
            </a:pPr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Covenant Obligations (4:1-11:32)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Shema (6:4)</a:t>
            </a:r>
          </a:p>
          <a:p>
            <a:pPr lvl="2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“Remember”—16 in Deut., 13 in rest of Pent.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sz="20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“Forget”—9 in Deut., 1 in rest of Pent.</a:t>
            </a:r>
          </a:p>
          <a:p>
            <a:pPr lvl="2" eaLnBrk="1" hangingPunct="1"/>
            <a:r>
              <a:rPr lang="en-US" sz="20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“Teach”—11 in Deut., 5 in Ex., 1 in Lev.</a:t>
            </a:r>
          </a:p>
        </p:txBody>
      </p:sp>
      <p:pic>
        <p:nvPicPr>
          <p:cNvPr id="7172" name="Picture 5" descr="http://www.hebrewart.com/images/Magen-David/300/Shema-Yisr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2600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ttp://rabbisremembering.files.wordpress.com/2011/08/she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38782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4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6600"/>
                </a:solidFill>
                <a:latin typeface="Arial Rounded MT Bold" pitchFamily="34" charset="0"/>
                <a:cs typeface="Times New Roman" pitchFamily="18" charset="0"/>
              </a:rPr>
              <a:t>Outline of Deuteronomy</a:t>
            </a:r>
            <a:endParaRPr lang="en-US" sz="3200" b="1">
              <a:solidFill>
                <a:srgbClr val="FF660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9050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Deuteronomic</a:t>
            </a: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 Code” (12:1-26:19)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Repetition with different application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“Will choose”—20 in Dt., nowhere else in Pent., 2 in Is. </a:t>
            </a:r>
          </a:p>
          <a:p>
            <a:pPr eaLnBrk="1" hangingPunct="1"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Covenant at </a:t>
            </a:r>
            <a:r>
              <a:rPr lang="en-US" sz="2800" b="1" dirty="0" err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Shechem</a:t>
            </a: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 (Dt. 27-28) </a:t>
            </a:r>
          </a:p>
        </p:txBody>
      </p:sp>
      <p:pic>
        <p:nvPicPr>
          <p:cNvPr id="7" name="Picture 6" descr="IMG_4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4572000" cy="3429000"/>
          </a:xfrm>
          <a:prstGeom prst="rect">
            <a:avLst/>
          </a:prstGeom>
        </p:spPr>
      </p:pic>
      <p:pic>
        <p:nvPicPr>
          <p:cNvPr id="8" name="Picture 7" descr="IMG_4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9600" y="2743200"/>
            <a:ext cx="4574400" cy="34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4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3.bp.blogspot.com/_DFW2nqA_qeE/S31QRwQgQJI/AAAAAAAAAE0/U8id4sEC5IM/s400/Moses+Choose+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667000"/>
            <a:ext cx="4334566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6600"/>
                </a:solidFill>
                <a:latin typeface="Arial Rounded MT Bold" pitchFamily="34" charset="0"/>
                <a:cs typeface="Times New Roman" pitchFamily="18" charset="0"/>
              </a:rPr>
              <a:t>Outline of Deuteronomy</a:t>
            </a:r>
            <a:endParaRPr lang="en-US" sz="3200" b="1">
              <a:solidFill>
                <a:srgbClr val="FF660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371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Life after curses—Covenant Renewal! (</a:t>
            </a:r>
            <a:r>
              <a:rPr lang="en-US" sz="2800" b="1" dirty="0" err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Dt</a:t>
            </a: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 29-30)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“CHOOSE LIFE!”</a:t>
            </a:r>
          </a:p>
        </p:txBody>
      </p:sp>
      <p:pic>
        <p:nvPicPr>
          <p:cNvPr id="8197" name="Picture 2" descr="http://www.havelshouseofhistory.com/Choose%20Life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3648546" cy="372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4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544</Words>
  <Application>Microsoft Office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Arial Rounded MT Bold</vt:lpstr>
      <vt:lpstr>Times New Roman</vt:lpstr>
      <vt:lpstr>Default Design</vt:lpstr>
      <vt:lpstr>Deuteronomy</vt:lpstr>
      <vt:lpstr>Introduction</vt:lpstr>
      <vt:lpstr>Introduction</vt:lpstr>
      <vt:lpstr>Introduction</vt:lpstr>
      <vt:lpstr>Introduction</vt:lpstr>
      <vt:lpstr>Introduction</vt:lpstr>
      <vt:lpstr>Outline of Deuteronomy</vt:lpstr>
      <vt:lpstr>Outline of Deuteronomy</vt:lpstr>
      <vt:lpstr>Outline of Deuteronomy</vt:lpstr>
      <vt:lpstr>Themes in Deuteronomy </vt:lpstr>
    </vt:vector>
  </TitlesOfParts>
  <Company>HGST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Deuteronomy</dc:title>
  <dc:creator>Chuck Pitts</dc:creator>
  <cp:lastModifiedBy>Chuck Pitts</cp:lastModifiedBy>
  <cp:revision>50</cp:revision>
  <dcterms:created xsi:type="dcterms:W3CDTF">2001-06-21T18:43:30Z</dcterms:created>
  <dcterms:modified xsi:type="dcterms:W3CDTF">2018-06-12T19:10:06Z</dcterms:modified>
</cp:coreProperties>
</file>