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63" r:id="rId3"/>
    <p:sldId id="279" r:id="rId4"/>
    <p:sldId id="265" r:id="rId5"/>
    <p:sldId id="269" r:id="rId6"/>
    <p:sldId id="264" r:id="rId7"/>
    <p:sldId id="280" r:id="rId8"/>
    <p:sldId id="276" r:id="rId9"/>
    <p:sldId id="262" r:id="rId10"/>
    <p:sldId id="277" r:id="rId11"/>
    <p:sldId id="278" r:id="rId12"/>
    <p:sldId id="266" r:id="rId13"/>
    <p:sldId id="272" r:id="rId14"/>
    <p:sldId id="273" r:id="rId15"/>
    <p:sldId id="274" r:id="rId16"/>
    <p:sldId id="275" r:id="rId17"/>
    <p:sldId id="267" r:id="rId18"/>
    <p:sldId id="268" r:id="rId1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4A004A"/>
    <a:srgbClr val="FFFF5B"/>
    <a:srgbClr val="FF99CC"/>
    <a:srgbClr val="CCCC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58" autoAdjust="0"/>
    <p:restoredTop sz="90929"/>
  </p:normalViewPr>
  <p:slideViewPr>
    <p:cSldViewPr>
      <p:cViewPr>
        <p:scale>
          <a:sx n="70" d="100"/>
          <a:sy n="70" d="100"/>
        </p:scale>
        <p:origin x="595" y="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77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724" y="0"/>
            <a:ext cx="2972277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740"/>
            <a:ext cx="2972277" cy="46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724" y="8831740"/>
            <a:ext cx="2972277" cy="46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9DE5CE4-F7EE-4267-8BDB-14EDE8B6F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35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7C19F-02FD-43F7-8373-A20A47250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7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D60BC-E65A-4ACE-97FE-EB81BA803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4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C6E4-2DBC-46AC-9144-559999D9C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1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93EF8-7FE2-4F1D-A4C6-D8D1629DA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5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A1B2B-B4F3-4504-9696-F39D21896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5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79304-7577-45A8-B3BC-EC69EAD8C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3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95798-4BED-47DD-9E89-32F28421F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4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2B95F-9126-4419-94B0-CFA031D29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8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75984-61CC-4A6B-B8CB-688DDC6DD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5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9068A-7C23-4AB5-A8A5-17F9CFBDE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6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CD85B-13C7-441B-A70F-4854667A9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3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2D2D89"/>
            </a:gs>
            <a:gs pos="100000">
              <a:srgbClr val="6600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B3464993-237B-4896-98F1-C4C545004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609600"/>
            <a:ext cx="6172200" cy="1600200"/>
          </a:xfrm>
          <a:solidFill>
            <a:srgbClr val="660066"/>
          </a:solidFill>
          <a:ln w="76200" cmpd="tri">
            <a:solidFill>
              <a:srgbClr val="CCCC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8800" b="1">
                <a:solidFill>
                  <a:srgbClr val="CCCCFF"/>
                </a:solidFill>
                <a:latin typeface="Verdana" pitchFamily="34" charset="0"/>
              </a:rPr>
              <a:t>Proverbs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5867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Proverbs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3657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What is a proverb?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“It is some kind of a saying. It is usually short, and it is meant to make you think and reflect. The proverb is supposed to teach you something, share something of wisdom”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(Clemson Community Church, Clemson, SC)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5867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Proverbs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3657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What is a proverb?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 proverb is a proverb, not a law—CP.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“Train up a child in the way he should go; even when he is old he will not depart from it” (Prov. 22:6).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5867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Proverbs 1:1-7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334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The proverbs of Solomon, son of David, king of Israel (Pro 1:1 ESV)</a:t>
            </a:r>
          </a:p>
          <a:p>
            <a:pPr eaLnBrk="1" hangingPunct="1"/>
            <a:r>
              <a:rPr lang="en-US" altLang="en-US">
                <a:solidFill>
                  <a:srgbClr val="CCCCFF"/>
                </a:solidFill>
                <a:latin typeface="Verdana" pitchFamily="34" charset="0"/>
              </a:rPr>
              <a:t>“Proverbs of Solomon”</a:t>
            </a:r>
          </a:p>
          <a:p>
            <a:pPr lvl="1" eaLnBrk="1" hangingPunct="1"/>
            <a:r>
              <a:rPr lang="en-US" altLang="en-US">
                <a:solidFill>
                  <a:srgbClr val="CCCCFF"/>
                </a:solidFill>
                <a:latin typeface="Verdana" pitchFamily="34" charset="0"/>
              </a:rPr>
              <a:t>=Law of Moses &amp; Psalms of David?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5867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Proverbs 1:2-6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334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To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know wisdom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 and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instruction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, to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understand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 words of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insight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, to receive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instruction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 in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wise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 dealing, in righteousness, justice, and equity; to give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prudence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 to the simple,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knowledge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 and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discretion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 to the youth--Let the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wise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 hear and increase in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learning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, and the one who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understands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 obtain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guidance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, to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understand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 a proverb and a saying, the words of the wise and their riddles. (ESV)</a:t>
            </a:r>
          </a:p>
          <a:p>
            <a:pPr eaLnBrk="1" hangingPunct="1"/>
            <a:r>
              <a:rPr lang="en-US" altLang="en-US">
                <a:solidFill>
                  <a:srgbClr val="FFFF00"/>
                </a:solidFill>
                <a:latin typeface="Verdana" pitchFamily="34" charset="0"/>
              </a:rPr>
              <a:t>Teaching of Wisdom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5867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Proverbs 1:2-6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5626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To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know wisdom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 and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instruction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, to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understand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 words of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insight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, to receive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instruction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 in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wise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>
                <a:solidFill>
                  <a:srgbClr val="00B0F0"/>
                </a:solidFill>
                <a:latin typeface="Arial" charset="0"/>
                <a:cs typeface="Arial" charset="0"/>
              </a:rPr>
              <a:t>dealing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, in </a:t>
            </a:r>
            <a:r>
              <a:rPr lang="en-US" altLang="en-US">
                <a:solidFill>
                  <a:srgbClr val="00B0F0"/>
                </a:solidFill>
                <a:latin typeface="Arial" charset="0"/>
                <a:cs typeface="Arial" charset="0"/>
              </a:rPr>
              <a:t>righteousness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r>
              <a:rPr lang="en-US" altLang="en-US">
                <a:solidFill>
                  <a:srgbClr val="00B0F0"/>
                </a:solidFill>
                <a:latin typeface="Arial" charset="0"/>
                <a:cs typeface="Arial" charset="0"/>
              </a:rPr>
              <a:t>justice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, and </a:t>
            </a:r>
            <a:r>
              <a:rPr lang="en-US" altLang="en-US">
                <a:solidFill>
                  <a:srgbClr val="00B0F0"/>
                </a:solidFill>
                <a:latin typeface="Arial" charset="0"/>
                <a:cs typeface="Arial" charset="0"/>
              </a:rPr>
              <a:t>equity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; to give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prudence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 to the simple,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knowledge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 and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discretion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 to the youth--Let the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wise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 hear and increase in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learning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, and the one who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understands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 obtain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guidance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, to </a:t>
            </a:r>
            <a:r>
              <a:rPr lang="en-US" altLang="en-US">
                <a:solidFill>
                  <a:srgbClr val="FFFF00"/>
                </a:solidFill>
                <a:latin typeface="Arial" charset="0"/>
                <a:cs typeface="Arial" charset="0"/>
              </a:rPr>
              <a:t>understand</a:t>
            </a:r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 a proverb and a saying, the words of the wise and their riddles. (ESV)</a:t>
            </a:r>
          </a:p>
          <a:p>
            <a:pPr eaLnBrk="1" hangingPunct="1"/>
            <a:r>
              <a:rPr lang="en-US" altLang="en-US">
                <a:solidFill>
                  <a:srgbClr val="FFFF00"/>
                </a:solidFill>
                <a:latin typeface="Verdana" pitchFamily="34" charset="0"/>
              </a:rPr>
              <a:t>Teaching of Wisdom</a:t>
            </a:r>
          </a:p>
          <a:p>
            <a:pPr eaLnBrk="1" hangingPunct="1"/>
            <a:r>
              <a:rPr lang="en-US" altLang="en-US">
                <a:solidFill>
                  <a:srgbClr val="00B0F0"/>
                </a:solidFill>
                <a:latin typeface="Verdana" pitchFamily="34" charset="0"/>
              </a:rPr>
              <a:t>Living moral lives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5867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Proverbs 1:6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understand a 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proverb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a </a:t>
            </a:r>
            <a:r>
              <a:rPr lang="en-US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saying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the words of the wise and their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riddles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(ESV)</a:t>
            </a:r>
          </a:p>
          <a:p>
            <a:pPr eaLnBrk="1" hangingPunct="1">
              <a:defRPr/>
            </a:pPr>
            <a:r>
              <a:rPr lang="en-US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mashal</a:t>
            </a:r>
            <a:r>
              <a:rPr lang="en-US" dirty="0">
                <a:solidFill>
                  <a:srgbClr val="FFFF00"/>
                </a:solidFill>
                <a:latin typeface="Verdana" pitchFamily="34" charset="0"/>
              </a:rPr>
              <a:t>  (</a:t>
            </a:r>
            <a:r>
              <a:rPr lang="he-IL" sz="4000" dirty="0">
                <a:solidFill>
                  <a:srgbClr val="FFFF00"/>
                </a:solidFill>
                <a:latin typeface="SBL Hebrew" pitchFamily="2" charset="-79"/>
                <a:cs typeface="SBL Hebrew" pitchFamily="2" charset="-79"/>
              </a:rPr>
              <a:t>מָ֭שָׁל</a:t>
            </a:r>
            <a:r>
              <a:rPr lang="he-IL" sz="4000" dirty="0"/>
              <a:t> </a:t>
            </a:r>
            <a:r>
              <a:rPr lang="en-US" dirty="0">
                <a:solidFill>
                  <a:srgbClr val="FFFF00"/>
                </a:solidFill>
                <a:latin typeface="Verdana" pitchFamily="34" charset="0"/>
              </a:rPr>
              <a:t>) 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 proverb, parable, teaching</a:t>
            </a:r>
            <a:endParaRPr lang="en-US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i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melitsah</a:t>
            </a:r>
            <a:r>
              <a:rPr lang="en-US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Verdana" pitchFamily="34" charset="0"/>
              </a:rPr>
              <a:t>(</a:t>
            </a:r>
            <a:r>
              <a:rPr lang="he-IL" sz="4000" dirty="0">
                <a:solidFill>
                  <a:srgbClr val="00B0F0"/>
                </a:solidFill>
                <a:latin typeface="SBL Hebrew" pitchFamily="2" charset="-79"/>
                <a:cs typeface="SBL Hebrew" pitchFamily="2" charset="-79"/>
              </a:rPr>
              <a:t>מְלִיצָ֑ה</a:t>
            </a:r>
            <a:r>
              <a:rPr lang="he-IL" sz="4000" dirty="0"/>
              <a:t> </a:t>
            </a:r>
            <a:r>
              <a:rPr lang="en-US" dirty="0">
                <a:solidFill>
                  <a:srgbClr val="00B0F0"/>
                </a:solidFill>
                <a:latin typeface="Verdana" pitchFamily="34" charset="0"/>
              </a:rPr>
              <a:t>) </a:t>
            </a:r>
            <a:r>
              <a:rPr lang="en-US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= satire, sarcastic saying, mocking (often in a bad way)</a:t>
            </a:r>
          </a:p>
          <a:p>
            <a:pPr eaLnBrk="1" hangingPunct="1">
              <a:defRPr/>
            </a:pPr>
            <a:r>
              <a:rPr lang="en-US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chidah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 (</a:t>
            </a:r>
            <a:r>
              <a:rPr lang="he-IL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SBL Hebrew" pitchFamily="2" charset="-79"/>
                <a:cs typeface="SBL Hebrew" pitchFamily="2" charset="-79"/>
              </a:rPr>
              <a:t>חִידָה</a:t>
            </a:r>
            <a:r>
              <a:rPr lang="he-I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)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= riddle, question, enigmatic saying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5867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Proverbs 1:7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fear of the LORD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 the beginning of knowledge; </a:t>
            </a:r>
            <a:r>
              <a:rPr lang="en-US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fools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despise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wisdom and instruction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(ESV)</a:t>
            </a:r>
          </a:p>
          <a:p>
            <a:pPr eaLnBrk="1" hangingPunct="1">
              <a:defRPr/>
            </a:pPr>
            <a:r>
              <a:rPr lang="en-US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Proper attitude of reverence, fear, awe of God—recognize his role! </a:t>
            </a:r>
          </a:p>
          <a:p>
            <a:pPr eaLnBrk="1" hangingPunct="1">
              <a:defRPr/>
            </a:pPr>
            <a:r>
              <a:rPr lang="en-US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Fools—the opposite of the wise.</a:t>
            </a:r>
            <a:endParaRPr lang="en-US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Wisdom is the goal, instruction is the method.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5867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Proverbs 8:1-36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334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CCCCFF"/>
                </a:solidFill>
                <a:latin typeface="Verdana" pitchFamily="34" charset="0"/>
              </a:rPr>
              <a:t>“Lady Wisdom”</a:t>
            </a:r>
          </a:p>
          <a:p>
            <a:pPr lvl="1" eaLnBrk="1" hangingPunct="1"/>
            <a:r>
              <a:rPr lang="en-US" altLang="en-US">
                <a:solidFill>
                  <a:srgbClr val="CCCCFF"/>
                </a:solidFill>
                <a:latin typeface="Verdana" pitchFamily="34" charset="0"/>
              </a:rPr>
              <a:t>Contrasted with . . . </a:t>
            </a:r>
          </a:p>
          <a:p>
            <a:pPr lvl="1" eaLnBrk="1" hangingPunct="1"/>
            <a:r>
              <a:rPr lang="en-US" altLang="en-US">
                <a:solidFill>
                  <a:srgbClr val="CCCCFF"/>
                </a:solidFill>
                <a:latin typeface="Verdana" pitchFamily="34" charset="0"/>
              </a:rPr>
              <a:t>“Adulterous,” “Loose woman”</a:t>
            </a:r>
          </a:p>
          <a:p>
            <a:pPr eaLnBrk="1" hangingPunct="1"/>
            <a:r>
              <a:rPr lang="en-US" altLang="en-US">
                <a:solidFill>
                  <a:srgbClr val="CCCCFF"/>
                </a:solidFill>
                <a:latin typeface="Verdana" pitchFamily="34" charset="0"/>
              </a:rPr>
              <a:t>8:10-12—Choose her above all things</a:t>
            </a:r>
          </a:p>
          <a:p>
            <a:pPr eaLnBrk="1" hangingPunct="1"/>
            <a:r>
              <a:rPr lang="en-US" altLang="en-US">
                <a:solidFill>
                  <a:srgbClr val="CCCCFF"/>
                </a:solidFill>
                <a:latin typeface="Verdana" pitchFamily="34" charset="0"/>
              </a:rPr>
              <a:t>8:20—Hers is the way of justice &amp; righteousness</a:t>
            </a:r>
          </a:p>
          <a:p>
            <a:pPr eaLnBrk="1" hangingPunct="1"/>
            <a:r>
              <a:rPr lang="en-US" altLang="en-US">
                <a:solidFill>
                  <a:srgbClr val="CCCCFF"/>
                </a:solidFill>
                <a:latin typeface="Verdana" pitchFamily="34" charset="0"/>
              </a:rPr>
              <a:t>8:22-31—She is the 1</a:t>
            </a:r>
            <a:r>
              <a:rPr lang="en-US" altLang="en-US" baseline="30000">
                <a:solidFill>
                  <a:srgbClr val="CCCCFF"/>
                </a:solidFill>
                <a:latin typeface="Verdana" pitchFamily="34" charset="0"/>
              </a:rPr>
              <a:t>st</a:t>
            </a:r>
            <a:r>
              <a:rPr lang="en-US" altLang="en-US">
                <a:solidFill>
                  <a:srgbClr val="CCCCFF"/>
                </a:solidFill>
                <a:latin typeface="Verdana" pitchFamily="34" charset="0"/>
              </a:rPr>
              <a:t> creation</a:t>
            </a:r>
          </a:p>
          <a:p>
            <a:pPr lvl="1" eaLnBrk="1" hangingPunct="1"/>
            <a:r>
              <a:rPr lang="en-US" altLang="en-US">
                <a:solidFill>
                  <a:srgbClr val="CCCCFF"/>
                </a:solidFill>
                <a:latin typeface="Verdana" pitchFamily="34" charset="0"/>
              </a:rPr>
              <a:t>Compare Colossians 1:15?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3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5867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Poverty &amp; Wealth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334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CCCCFF"/>
                </a:solidFill>
                <a:latin typeface="Verdana" pitchFamily="34" charset="0"/>
              </a:rPr>
              <a:t>10:4—Diligence &amp; hard work produce wealth!</a:t>
            </a:r>
          </a:p>
          <a:p>
            <a:pPr lvl="1" eaLnBrk="1" hangingPunct="1"/>
            <a:r>
              <a:rPr lang="en-US" altLang="en-US">
                <a:solidFill>
                  <a:srgbClr val="CCCCFF"/>
                </a:solidFill>
                <a:latin typeface="Verdana" pitchFamily="34" charset="0"/>
              </a:rPr>
              <a:t>Is this true?</a:t>
            </a:r>
          </a:p>
          <a:p>
            <a:pPr eaLnBrk="1" hangingPunct="1"/>
            <a:r>
              <a:rPr lang="en-US" altLang="en-US">
                <a:solidFill>
                  <a:srgbClr val="CCCCFF"/>
                </a:solidFill>
                <a:latin typeface="Verdana" pitchFamily="34" charset="0"/>
              </a:rPr>
              <a:t>19:1, 19:22, 21:6, 22:1, 28:6</a:t>
            </a:r>
          </a:p>
          <a:p>
            <a:pPr lvl="1" eaLnBrk="1" hangingPunct="1"/>
            <a:r>
              <a:rPr lang="en-US" altLang="en-US">
                <a:solidFill>
                  <a:srgbClr val="CCCCFF"/>
                </a:solidFill>
                <a:latin typeface="Verdana" pitchFamily="34" charset="0"/>
              </a:rPr>
              <a:t>Can one be poor &amp; righteous?</a:t>
            </a:r>
          </a:p>
          <a:p>
            <a:pPr lvl="1" eaLnBrk="1" hangingPunct="1"/>
            <a:r>
              <a:rPr lang="en-US" altLang="en-US">
                <a:solidFill>
                  <a:srgbClr val="CCCCFF"/>
                </a:solidFill>
                <a:latin typeface="Verdana" pitchFamily="34" charset="0"/>
              </a:rPr>
              <a:t>Life is not fair!!!</a:t>
            </a:r>
          </a:p>
          <a:p>
            <a:pPr lvl="1" eaLnBrk="1" hangingPunct="1"/>
            <a:r>
              <a:rPr lang="en-US" altLang="en-US">
                <a:solidFill>
                  <a:srgbClr val="CCCCFF"/>
                </a:solidFill>
                <a:latin typeface="Verdana" pitchFamily="34" charset="0"/>
              </a:rPr>
              <a:t>Do what is right. </a:t>
            </a:r>
          </a:p>
          <a:p>
            <a:pPr lvl="1" eaLnBrk="1" hangingPunct="1"/>
            <a:r>
              <a:rPr lang="en-US" altLang="en-US">
                <a:solidFill>
                  <a:srgbClr val="CCCCFF"/>
                </a:solidFill>
                <a:latin typeface="Verdana" pitchFamily="34" charset="0"/>
              </a:rPr>
              <a:t>John Wesley—Earn, Save, Give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Wisdom Literature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91600" cy="58674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The attempt to cope with reality as it presents itself in real life </a:t>
            </a:r>
            <a:r>
              <a:rPr lang="en-US" altLang="en-US" sz="2800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(i.e. contradictions!)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Prov. 26:4 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Answer not a fool according to his folly, lest you be like him yourself.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Prov. 26:5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Answer a fool according to his folly, lest he be wise in his own eyes.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Wisdom Literature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8674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The transmission of this knowledge to future generations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Relational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International phenomenon</a:t>
            </a:r>
          </a:p>
        </p:txBody>
      </p:sp>
    </p:spTree>
    <p:extLst>
      <p:ext uri="{BB962C8B-B14F-4D97-AF65-F5344CB8AC3E}">
        <p14:creationId xmlns:p14="http://schemas.microsoft.com/office/powerpoint/2010/main" val="170919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Wisdom Literature </a:t>
            </a:r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8674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Wisdom Worldview: 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God created the world with a basic order. 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Life has a basic propriety.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Basically optimistic. 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This worldview is also basically humanistic.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Wisdom vs. Prophetic/Deuteronomic worldview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Wisdom and Deuteronomic Worldview 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304800" y="2209800"/>
            <a:ext cx="5638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304800" y="4267200"/>
            <a:ext cx="8382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5943600" y="2209800"/>
            <a:ext cx="1752600" cy="2057400"/>
          </a:xfrm>
          <a:prstGeom prst="line">
            <a:avLst/>
          </a:prstGeom>
          <a:noFill/>
          <a:ln w="38100">
            <a:solidFill>
              <a:srgbClr val="FFFF5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28600" y="3657600"/>
            <a:ext cx="48133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bg1"/>
                </a:solidFill>
                <a:latin typeface="Arial" charset="0"/>
              </a:rPr>
              <a:t>Law, Moses, Covenant</a:t>
            </a:r>
          </a:p>
          <a:p>
            <a:pPr eaLnBrk="1" hangingPunct="1"/>
            <a:endParaRPr lang="en-US" altLang="en-US" sz="1600" b="1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en-US" altLang="en-US" sz="2800" b="1">
                <a:solidFill>
                  <a:schemeClr val="bg1"/>
                </a:solidFill>
                <a:latin typeface="Arial" charset="0"/>
              </a:rPr>
              <a:t>Patriarchs, David, prophets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88925" y="1616075"/>
            <a:ext cx="28003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FF00"/>
                </a:solidFill>
                <a:latin typeface="Arial" charset="0"/>
              </a:rPr>
              <a:t>Proverbs, Job,</a:t>
            </a:r>
          </a:p>
          <a:p>
            <a:pPr eaLnBrk="1" hangingPunct="1"/>
            <a:endParaRPr lang="en-US" altLang="en-US" sz="80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r>
              <a:rPr lang="en-US" altLang="en-US" sz="3200">
                <a:solidFill>
                  <a:srgbClr val="FFFF00"/>
                </a:solidFill>
                <a:latin typeface="Arial" charset="0"/>
              </a:rPr>
              <a:t>Ecclesiastes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629400" y="4876800"/>
            <a:ext cx="2292350" cy="1503363"/>
          </a:xfrm>
          <a:prstGeom prst="rect">
            <a:avLst/>
          </a:prstGeom>
          <a:solidFill>
            <a:srgbClr val="4A004A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99CC"/>
                </a:solidFill>
                <a:latin typeface="Arial" charset="0"/>
              </a:rPr>
              <a:t>Wisdom of </a:t>
            </a:r>
          </a:p>
          <a:p>
            <a:pPr eaLnBrk="1" hangingPunct="1"/>
            <a:r>
              <a:rPr lang="en-US" altLang="en-US" sz="3200">
                <a:solidFill>
                  <a:srgbClr val="FF99CC"/>
                </a:solidFill>
                <a:latin typeface="Arial" charset="0"/>
              </a:rPr>
              <a:t>ben Sirach</a:t>
            </a:r>
          </a:p>
          <a:p>
            <a:pPr eaLnBrk="1" hangingPunct="1"/>
            <a:r>
              <a:rPr lang="en-US" altLang="en-US" sz="2800">
                <a:solidFill>
                  <a:srgbClr val="FF99CC"/>
                </a:solidFill>
                <a:latin typeface="Arial" charset="0"/>
              </a:rPr>
              <a:t>180-130 B.C.</a:t>
            </a: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V="1">
            <a:off x="7620000" y="4343400"/>
            <a:ext cx="0" cy="533400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5" grpId="0" animBg="1"/>
      <p:bldP spid="35846" grpId="0" animBg="1"/>
      <p:bldP spid="35847" grpId="0" autoUpdateAnimBg="0"/>
      <p:bldP spid="35848" grpId="0" autoUpdateAnimBg="0"/>
      <p:bldP spid="35849" grpId="0" animBg="1" autoUpdateAnimBg="0"/>
      <p:bldP spid="358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Just a Thought!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8674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The Book of Proverbs is a guide to what Brueggemann might have called the “life </a:t>
            </a: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of orientation.” </a:t>
            </a:r>
            <a:endParaRPr lang="en-US" altLang="en-US" b="1" dirty="0">
              <a:solidFill>
                <a:schemeClr val="bg1"/>
              </a:solidFill>
              <a:latin typeface="Arial Rounded MT Bold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Themes of OT Wisdom Literature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8674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Moderation &amp; Restraint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Family Life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Wisdom and Folly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Fear of the Lord</a:t>
            </a:r>
          </a:p>
        </p:txBody>
      </p:sp>
    </p:spTree>
    <p:extLst>
      <p:ext uri="{BB962C8B-B14F-4D97-AF65-F5344CB8AC3E}">
        <p14:creationId xmlns:p14="http://schemas.microsoft.com/office/powerpoint/2010/main" val="174216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5867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Proverbs--Outline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7912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CCCFF"/>
                </a:solidFill>
                <a:latin typeface="Verdana" pitchFamily="34" charset="0"/>
              </a:rPr>
              <a:t>1:1-7—Introduction</a:t>
            </a:r>
          </a:p>
          <a:p>
            <a:pPr eaLnBrk="1" hangingPunct="1"/>
            <a:r>
              <a:rPr lang="en-US" altLang="en-US" dirty="0">
                <a:solidFill>
                  <a:srgbClr val="CCCCFF"/>
                </a:solidFill>
                <a:latin typeface="Verdana" pitchFamily="34" charset="0"/>
              </a:rPr>
              <a:t>1:8-9:18—Instructions on Wisdom</a:t>
            </a:r>
          </a:p>
          <a:p>
            <a:pPr eaLnBrk="1" hangingPunct="1"/>
            <a:r>
              <a:rPr lang="en-US" altLang="en-US" dirty="0">
                <a:solidFill>
                  <a:srgbClr val="CCCCFF"/>
                </a:solidFill>
                <a:latin typeface="Verdana" pitchFamily="34" charset="0"/>
              </a:rPr>
              <a:t>10:1-22:16—1</a:t>
            </a:r>
            <a:r>
              <a:rPr lang="en-US" altLang="en-US" baseline="30000" dirty="0">
                <a:solidFill>
                  <a:srgbClr val="CCCCFF"/>
                </a:solidFill>
                <a:latin typeface="Verdana" pitchFamily="34" charset="0"/>
              </a:rPr>
              <a:t>st</a:t>
            </a:r>
            <a:r>
              <a:rPr lang="en-US" altLang="en-US" dirty="0">
                <a:solidFill>
                  <a:srgbClr val="CCCCFF"/>
                </a:solidFill>
                <a:latin typeface="Verdana" pitchFamily="34" charset="0"/>
              </a:rPr>
              <a:t> </a:t>
            </a:r>
            <a:r>
              <a:rPr lang="en-US" altLang="en-US" dirty="0" err="1">
                <a:solidFill>
                  <a:srgbClr val="CCCCFF"/>
                </a:solidFill>
                <a:latin typeface="Verdana" pitchFamily="34" charset="0"/>
              </a:rPr>
              <a:t>Solomonic</a:t>
            </a:r>
            <a:r>
              <a:rPr lang="en-US" altLang="en-US" dirty="0">
                <a:solidFill>
                  <a:srgbClr val="CCCCFF"/>
                </a:solidFill>
                <a:latin typeface="Verdana" pitchFamily="34" charset="0"/>
              </a:rPr>
              <a:t> Collection</a:t>
            </a:r>
          </a:p>
          <a:p>
            <a:pPr eaLnBrk="1" hangingPunct="1"/>
            <a:r>
              <a:rPr lang="en-US" altLang="en-US" dirty="0">
                <a:solidFill>
                  <a:srgbClr val="CCCCFF"/>
                </a:solidFill>
                <a:latin typeface="Verdana" pitchFamily="34" charset="0"/>
              </a:rPr>
              <a:t>22:17-24:22—”Sayings of the Wise”</a:t>
            </a:r>
          </a:p>
          <a:p>
            <a:pPr lvl="1" eaLnBrk="1" hangingPunct="1"/>
            <a:r>
              <a:rPr lang="en-US" altLang="en-US" dirty="0">
                <a:solidFill>
                  <a:srgbClr val="CCCCFF"/>
                </a:solidFill>
                <a:latin typeface="Verdana" pitchFamily="34" charset="0"/>
              </a:rPr>
              <a:t>=</a:t>
            </a:r>
            <a:r>
              <a:rPr lang="en-US" altLang="en-US" i="1" dirty="0">
                <a:solidFill>
                  <a:srgbClr val="CCCCFF"/>
                </a:solidFill>
                <a:latin typeface="Verdana" pitchFamily="34" charset="0"/>
              </a:rPr>
              <a:t>Sayings of </a:t>
            </a:r>
            <a:r>
              <a:rPr lang="en-US" altLang="en-US" i="1" dirty="0" err="1">
                <a:solidFill>
                  <a:srgbClr val="CCCCFF"/>
                </a:solidFill>
                <a:latin typeface="Verdana" pitchFamily="34" charset="0"/>
              </a:rPr>
              <a:t>Amenemope</a:t>
            </a:r>
            <a:r>
              <a:rPr lang="en-US" altLang="en-US" dirty="0">
                <a:solidFill>
                  <a:srgbClr val="CCCCFF"/>
                </a:solidFill>
                <a:latin typeface="Verdana" pitchFamily="34" charset="0"/>
              </a:rPr>
              <a:t>?</a:t>
            </a:r>
          </a:p>
          <a:p>
            <a:pPr eaLnBrk="1" hangingPunct="1"/>
            <a:r>
              <a:rPr lang="en-US" altLang="en-US" dirty="0">
                <a:solidFill>
                  <a:srgbClr val="CCCCFF"/>
                </a:solidFill>
                <a:latin typeface="Verdana" pitchFamily="34" charset="0"/>
              </a:rPr>
              <a:t>24:23-34—More Sayings of the Wise</a:t>
            </a:r>
          </a:p>
          <a:p>
            <a:pPr eaLnBrk="1" hangingPunct="1"/>
            <a:r>
              <a:rPr lang="en-US" altLang="en-US" dirty="0">
                <a:solidFill>
                  <a:srgbClr val="CCCCFF"/>
                </a:solidFill>
                <a:latin typeface="Verdana" pitchFamily="34" charset="0"/>
              </a:rPr>
              <a:t>25:1-29:27—2</a:t>
            </a:r>
            <a:r>
              <a:rPr lang="en-US" altLang="en-US" baseline="30000" dirty="0">
                <a:solidFill>
                  <a:srgbClr val="CCCCFF"/>
                </a:solidFill>
                <a:latin typeface="Verdana" pitchFamily="34" charset="0"/>
              </a:rPr>
              <a:t>nd</a:t>
            </a:r>
            <a:r>
              <a:rPr lang="en-US" altLang="en-US" dirty="0">
                <a:solidFill>
                  <a:srgbClr val="CCCCFF"/>
                </a:solidFill>
                <a:latin typeface="Verdana" pitchFamily="34" charset="0"/>
              </a:rPr>
              <a:t> </a:t>
            </a:r>
            <a:r>
              <a:rPr lang="en-US" altLang="en-US" dirty="0" err="1">
                <a:solidFill>
                  <a:srgbClr val="CCCCFF"/>
                </a:solidFill>
                <a:latin typeface="Verdana" pitchFamily="34" charset="0"/>
              </a:rPr>
              <a:t>Solomonic</a:t>
            </a:r>
            <a:r>
              <a:rPr lang="en-US" altLang="en-US" dirty="0">
                <a:solidFill>
                  <a:srgbClr val="CCCCFF"/>
                </a:solidFill>
                <a:latin typeface="Verdana" pitchFamily="34" charset="0"/>
              </a:rPr>
              <a:t> Collection</a:t>
            </a:r>
          </a:p>
          <a:p>
            <a:pPr eaLnBrk="1" hangingPunct="1"/>
            <a:r>
              <a:rPr lang="en-US" altLang="en-US" dirty="0">
                <a:solidFill>
                  <a:srgbClr val="CCCCFF"/>
                </a:solidFill>
                <a:latin typeface="Verdana" pitchFamily="34" charset="0"/>
              </a:rPr>
              <a:t>30:1-33—Sayings of </a:t>
            </a:r>
            <a:r>
              <a:rPr lang="en-US" altLang="en-US" dirty="0" err="1">
                <a:solidFill>
                  <a:srgbClr val="CCCCFF"/>
                </a:solidFill>
                <a:latin typeface="Verdana" pitchFamily="34" charset="0"/>
              </a:rPr>
              <a:t>Agur</a:t>
            </a:r>
            <a:r>
              <a:rPr lang="en-US" altLang="en-US" dirty="0">
                <a:solidFill>
                  <a:srgbClr val="CCCCFF"/>
                </a:solidFill>
                <a:latin typeface="Verdana" pitchFamily="34" charset="0"/>
              </a:rPr>
              <a:t> (&amp; others)</a:t>
            </a:r>
          </a:p>
          <a:p>
            <a:pPr eaLnBrk="1" hangingPunct="1"/>
            <a:r>
              <a:rPr lang="en-US" altLang="en-US" dirty="0">
                <a:solidFill>
                  <a:srgbClr val="CCCCFF"/>
                </a:solidFill>
                <a:latin typeface="Verdana" pitchFamily="34" charset="0"/>
              </a:rPr>
              <a:t>31:1-9—Sayings of </a:t>
            </a:r>
            <a:r>
              <a:rPr lang="en-US" altLang="en-US" dirty="0" err="1">
                <a:solidFill>
                  <a:srgbClr val="CCCCFF"/>
                </a:solidFill>
                <a:latin typeface="Verdana" pitchFamily="34" charset="0"/>
              </a:rPr>
              <a:t>Lemuel</a:t>
            </a:r>
            <a:endParaRPr lang="en-US" altLang="en-US" dirty="0">
              <a:solidFill>
                <a:srgbClr val="CCCCFF"/>
              </a:solidFill>
              <a:latin typeface="Verdana" pitchFamily="34" charset="0"/>
            </a:endParaRPr>
          </a:p>
          <a:p>
            <a:pPr eaLnBrk="1" hangingPunct="1"/>
            <a:r>
              <a:rPr lang="en-US" altLang="en-US" dirty="0">
                <a:solidFill>
                  <a:srgbClr val="CCCCFF"/>
                </a:solidFill>
                <a:latin typeface="Verdana" pitchFamily="34" charset="0"/>
              </a:rPr>
              <a:t>31:10-31—The Excellent Wife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5867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Proverbs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1524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CCCCFF"/>
                </a:solidFill>
                <a:latin typeface="Verdana" pitchFamily="34" charset="0"/>
              </a:rPr>
              <a:t>What is a proverb? 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5791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3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738</Words>
  <Application>Microsoft Office PowerPoint</Application>
  <PresentationFormat>On-screen Show (4:3)</PresentationFormat>
  <Paragraphs>92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Rounded MT Bold</vt:lpstr>
      <vt:lpstr>SBL Hebrew</vt:lpstr>
      <vt:lpstr>Times New Roman</vt:lpstr>
      <vt:lpstr>Verdana</vt:lpstr>
      <vt:lpstr>Default Design</vt:lpstr>
      <vt:lpstr>Proverbs</vt:lpstr>
      <vt:lpstr>Wisdom Literature </vt:lpstr>
      <vt:lpstr>Wisdom Literature </vt:lpstr>
      <vt:lpstr>Wisdom Literature </vt:lpstr>
      <vt:lpstr>Wisdom and Deuteronomic Worldview </vt:lpstr>
      <vt:lpstr>Just a Thought!</vt:lpstr>
      <vt:lpstr>Themes of OT Wisdom Literature </vt:lpstr>
      <vt:lpstr>Proverbs--Outline</vt:lpstr>
      <vt:lpstr>Proverbs</vt:lpstr>
      <vt:lpstr>Proverbs</vt:lpstr>
      <vt:lpstr>Proverbs</vt:lpstr>
      <vt:lpstr>Proverbs 1:1-7</vt:lpstr>
      <vt:lpstr>Proverbs 1:2-6</vt:lpstr>
      <vt:lpstr>Proverbs 1:2-6</vt:lpstr>
      <vt:lpstr>Proverbs 1:6</vt:lpstr>
      <vt:lpstr>Proverbs 1:7</vt:lpstr>
      <vt:lpstr>Proverbs 8:1-36</vt:lpstr>
      <vt:lpstr>Poverty &amp; Wealth</vt:lpstr>
    </vt:vector>
  </TitlesOfParts>
  <Company>HGST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</dc:title>
  <dc:creator>Keith Jenkins</dc:creator>
  <cp:lastModifiedBy>Chuck Pitts</cp:lastModifiedBy>
  <cp:revision>39</cp:revision>
  <cp:lastPrinted>2013-12-05T14:12:18Z</cp:lastPrinted>
  <dcterms:created xsi:type="dcterms:W3CDTF">2004-10-15T16:22:24Z</dcterms:created>
  <dcterms:modified xsi:type="dcterms:W3CDTF">2018-04-25T02:41:44Z</dcterms:modified>
</cp:coreProperties>
</file>