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66" r:id="rId4"/>
    <p:sldId id="277" r:id="rId5"/>
    <p:sldId id="282" r:id="rId6"/>
    <p:sldId id="269" r:id="rId7"/>
    <p:sldId id="273" r:id="rId8"/>
    <p:sldId id="276" r:id="rId9"/>
    <p:sldId id="281" r:id="rId10"/>
    <p:sldId id="268" r:id="rId11"/>
    <p:sldId id="270" r:id="rId12"/>
    <p:sldId id="278" r:id="rId13"/>
    <p:sldId id="280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3238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35" autoAdjust="0"/>
    <p:restoredTop sz="90929"/>
  </p:normalViewPr>
  <p:slideViewPr>
    <p:cSldViewPr>
      <p:cViewPr varScale="1">
        <p:scale>
          <a:sx n="55" d="100"/>
          <a:sy n="55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840788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FB6A0A-0918-4E27-A6B3-E35996A4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1438" y="0"/>
            <a:ext cx="29702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D111-6A43-4EDE-B2F7-6F6301D4CDED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86238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8338"/>
            <a:ext cx="5481638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29702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1438" y="8839200"/>
            <a:ext cx="29702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B12D-17BF-4971-ABCC-0D633416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B12D-17BF-4971-ABCC-0D633416DF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09CD7-7998-4FDA-BAF8-52BAD476B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A641-3894-4854-AD45-C574249FD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E463-66B6-4D8F-8D06-90C7A02D3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7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9011-55F0-4338-AAF2-CE3E5133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1346-E09E-434A-8F30-74599A4A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D6EC-61E5-4459-8C80-38D219C0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BB57-49AF-40B7-BAAB-66E6F8B0B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BF872-7D24-4C44-A07F-98E4E5F7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0077-0E49-4EFF-A8F0-57F4EC9B5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9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2101-78A5-4E54-B010-8B79F48C7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4D71-7E6A-4582-AB46-F9D84AB5B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99"/>
            </a:gs>
            <a:gs pos="100000">
              <a:srgbClr val="66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E2B40D-6537-4374-AF9A-C6198F416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MYF7H_fpc-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cpGbzYlnz7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0pPG6s_d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5v5DOEF45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609600"/>
            <a:ext cx="6172200" cy="1600200"/>
          </a:xfrm>
          <a:solidFill>
            <a:srgbClr val="660066"/>
          </a:solidFill>
          <a:ln w="76200" cmpd="tri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8800" b="1">
                <a:solidFill>
                  <a:srgbClr val="CCCCFF"/>
                </a:solidFill>
                <a:latin typeface="Verdana" pitchFamily="34" charset="0"/>
              </a:rPr>
              <a:t>Psalms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Critical Study of Psalms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Thanksgiving Songs</a:t>
            </a:r>
          </a:p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Psalm 92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92:1-3—Summary and resolve to give thanks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92:4-14—Reason for giving thanks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92:15—Summary of thanksgiving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Critical Study of Psalms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Royal/Messianic Psalms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Related to the king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Some were interpreted as messianic in DSS, Judaism, &amp; NT.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Psalm 110</a:t>
            </a:r>
          </a:p>
          <a:p>
            <a:pPr lvl="2" eaLnBrk="1" hangingPunct="1"/>
            <a:r>
              <a:rPr lang="en-US" altLang="en-US" sz="2800">
                <a:solidFill>
                  <a:srgbClr val="CCCCFF"/>
                </a:solidFill>
                <a:latin typeface="Verdana" pitchFamily="34" charset="0"/>
              </a:rPr>
              <a:t>110:1—Most cited/alluded to OT text in the NT</a:t>
            </a:r>
          </a:p>
          <a:p>
            <a:pPr lvl="2" eaLnBrk="1" hangingPunct="1"/>
            <a:r>
              <a:rPr lang="en-US" altLang="en-US" sz="2800">
                <a:solidFill>
                  <a:srgbClr val="CCCCFF"/>
                </a:solidFill>
                <a:latin typeface="Verdana" pitchFamily="34" charset="0"/>
              </a:rPr>
              <a:t>110:1-3, 4-7—Two stanzas of promise and description of victory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Critical Study of Psalms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Wisdom Psalms</a:t>
            </a:r>
          </a:p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Characteristics of Wisdom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48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Psalm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Blessed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 is the man who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walks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 not in the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counsel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wicked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, nor stands in the way of sinners, nor sits in the seat of scoffers; but his delight is in the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law of the LORD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, and on his law he meditates day and night. He is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like a tree 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planted by streams of water that yields its fruit in its season, and its leaf does not wither. In all that he does, he prospers. 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The wicked are not so, but are like chaff that the wind drives away. Therefore the wicked will not stand in the judgment, nor sinners in the congregation of the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righteous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; for the LORD knows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way of the righteous, but the way of the wicked</a:t>
            </a:r>
            <a:r>
              <a:rPr lang="en-US" sz="2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 will perish. </a:t>
            </a:r>
            <a:r>
              <a:rPr lang="en-US" sz="1800" dirty="0"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(ESV)</a:t>
            </a:r>
            <a:endParaRPr lang="en-US" sz="7200" dirty="0">
              <a:solidFill>
                <a:srgbClr val="CCCC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 pitchFamily="18" charset="0"/>
              </a:rPr>
              <a:t>Psalm 23: Final Considerations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105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"An American Secular Icon" </a:t>
            </a:r>
            <a:r>
              <a:rPr lang="en-US" alt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(Wm. Holladay, </a:t>
            </a:r>
            <a:r>
              <a:rPr lang="en-US" altLang="en-US" sz="3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Psalms Through 3000 Years</a:t>
            </a:r>
            <a:r>
              <a:rPr lang="en-US" alt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359-371)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4191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75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 pitchFamily="18" charset="0"/>
              </a:rPr>
              <a:t>Psalm 23: Final Considerations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52488"/>
            <a:ext cx="4267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Arial Black" pitchFamily="34" charset="0"/>
                <a:hlinkClick r:id="rId2"/>
              </a:rPr>
              <a:t>Kanye West "Jesus Walks"</a:t>
            </a:r>
            <a:endParaRPr lang="en-US" altLang="en-US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7719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4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 pitchFamily="18" charset="0"/>
              </a:rPr>
              <a:t>Psalm 23: Final Considerations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52488"/>
            <a:ext cx="4267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Arial Black" pitchFamily="34" charset="0"/>
                <a:hlinkClick r:id="rId2"/>
              </a:rPr>
              <a:t>Coolio "</a:t>
            </a:r>
            <a:r>
              <a:rPr lang="en-US" altLang="en-US" sz="3600" dirty="0" err="1">
                <a:latin typeface="Arial Black" pitchFamily="34" charset="0"/>
                <a:hlinkClick r:id="rId2"/>
              </a:rPr>
              <a:t>Gangsta's</a:t>
            </a:r>
            <a:r>
              <a:rPr lang="en-US" altLang="en-US" sz="3600" dirty="0">
                <a:latin typeface="Arial Black" pitchFamily="34" charset="0"/>
                <a:hlinkClick r:id="rId2"/>
              </a:rPr>
              <a:t> Paradise"</a:t>
            </a:r>
            <a:endParaRPr lang="en-US" altLang="en-US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2291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3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 pitchFamily="18" charset="0"/>
              </a:rPr>
              <a:t>Psalm 23: Final Considerations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52488"/>
            <a:ext cx="4267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Arial Black" pitchFamily="34" charset="0"/>
                <a:hlinkClick r:id="rId3"/>
              </a:rPr>
              <a:t>"Pale Rider"</a:t>
            </a:r>
            <a:endParaRPr lang="en-US" altLang="en-US" sz="360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85800"/>
            <a:ext cx="42862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04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 pitchFamily="18" charset="0"/>
              </a:rPr>
              <a:t>Psalm 23: Final Considerations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Times New Roman" pitchFamily="18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Funerals: life or death?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McCann (767): The psalm is "a psalm about living, for it puts daily activities, such as eating, drinking, and seeking security, in a radically God-centered perspective that challenges our usual way of thinking."</a:t>
            </a:r>
          </a:p>
        </p:txBody>
      </p:sp>
    </p:spTree>
    <p:extLst>
      <p:ext uri="{BB962C8B-B14F-4D97-AF65-F5344CB8AC3E}">
        <p14:creationId xmlns:p14="http://schemas.microsoft.com/office/powerpoint/2010/main" val="30360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What is the Book of Psalms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“Hymnbook” of the Second Temple</a:t>
            </a:r>
          </a:p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Devotional</a:t>
            </a:r>
          </a:p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“Davidic”—Title &amp; Superscriptions</a:t>
            </a:r>
          </a:p>
          <a:p>
            <a:pPr lvl="1"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Not a part of the original psalm</a:t>
            </a:r>
          </a:p>
          <a:p>
            <a:pPr lvl="1"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Often differ in MT, LXX, &amp; DSS</a:t>
            </a:r>
          </a:p>
          <a:p>
            <a:pPr lvl="1"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Set a possible historical context.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Structure of the Book of Psalms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Five books, each ending in a doxology</a:t>
            </a:r>
          </a:p>
          <a:p>
            <a:pPr eaLnBrk="1" hangingPunct="1"/>
            <a:r>
              <a:rPr lang="en-US" altLang="en-US">
                <a:solidFill>
                  <a:srgbClr val="CCCCFF"/>
                </a:solidFill>
                <a:latin typeface="Verdana" pitchFamily="34" charset="0"/>
              </a:rPr>
              <a:t> -Book I—1-41 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Book II—42-72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Book III—73-89 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Book IV—90-106</a:t>
            </a:r>
          </a:p>
          <a:p>
            <a:pPr lvl="1" eaLnBrk="1" hangingPunct="1"/>
            <a:r>
              <a:rPr lang="en-US" altLang="en-US" sz="3200">
                <a:solidFill>
                  <a:srgbClr val="CCCCFF"/>
                </a:solidFill>
                <a:latin typeface="Verdana" pitchFamily="34" charset="0"/>
              </a:rPr>
              <a:t>Book V—107-150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Critical Study of Psalms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648200" cy="152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CCCCFF"/>
                </a:solidFill>
                <a:latin typeface="Verdana" pitchFamily="34" charset="0"/>
              </a:rPr>
              <a:t>Form-Criticism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3200" dirty="0" err="1">
                <a:solidFill>
                  <a:srgbClr val="CCCCFF"/>
                </a:solidFill>
                <a:latin typeface="Verdana" pitchFamily="34" charset="0"/>
              </a:rPr>
              <a:t>Gunkel</a:t>
            </a:r>
            <a:endParaRPr lang="en-US" altLang="en-US" sz="3200" dirty="0">
              <a:solidFill>
                <a:srgbClr val="CCCCFF"/>
              </a:solidFill>
              <a:latin typeface="Verdan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286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07903" y="1656531"/>
            <a:ext cx="5441711" cy="3917826"/>
            <a:chOff x="3407903" y="1656531"/>
            <a:chExt cx="5441711" cy="3917826"/>
          </a:xfrm>
        </p:grpSpPr>
        <p:sp>
          <p:nvSpPr>
            <p:cNvPr id="8" name="TextBox 7"/>
            <p:cNvSpPr txBox="1"/>
            <p:nvPr/>
          </p:nvSpPr>
          <p:spPr>
            <a:xfrm rot="19546521">
              <a:off x="3407903" y="3012619"/>
              <a:ext cx="2432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Thanksgiving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89211" y="1656531"/>
              <a:ext cx="4760403" cy="3917826"/>
              <a:chOff x="4089211" y="1656531"/>
              <a:chExt cx="4760403" cy="3917826"/>
            </a:xfrm>
          </p:grpSpPr>
          <p:sp>
            <p:nvSpPr>
              <p:cNvPr id="2" name="TextBox 1"/>
              <p:cNvSpPr txBox="1"/>
              <p:nvPr/>
            </p:nvSpPr>
            <p:spPr>
              <a:xfrm rot="1588023">
                <a:off x="6807243" y="1656531"/>
                <a:ext cx="1249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Praise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0800000">
                <a:off x="4275572" y="1748135"/>
                <a:ext cx="1449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Lament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38688" y="2810635"/>
                <a:ext cx="1510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Wisdom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417952">
                <a:off x="6211173" y="4118333"/>
                <a:ext cx="1105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Royal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93525">
                <a:off x="4089211" y="4343400"/>
                <a:ext cx="1069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Trust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0603846">
                <a:off x="7281556" y="5112692"/>
                <a:ext cx="156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Messiah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9087506">
                <a:off x="5393003" y="3012618"/>
                <a:ext cx="16190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Creation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9751093">
                <a:off x="5021352" y="5060396"/>
                <a:ext cx="1143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Torah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Critical Study of Psalms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CCCCFF"/>
                </a:solidFill>
                <a:latin typeface="Verdana" pitchFamily="34" charset="0"/>
              </a:rPr>
              <a:t>Hymns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rgbClr val="CCCCFF"/>
                </a:solidFill>
                <a:latin typeface="Verdana" pitchFamily="34" charset="0"/>
              </a:rPr>
              <a:t>Psalm 117</a:t>
            </a:r>
          </a:p>
          <a:p>
            <a:pPr lvl="2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Call to Worship—</a:t>
            </a:r>
            <a:r>
              <a:rPr lang="en-US" altLang="en-US" sz="3200" dirty="0">
                <a:solidFill>
                  <a:srgbClr val="CCCCFF"/>
                </a:solidFill>
                <a:latin typeface="Arial" charset="0"/>
                <a:cs typeface="Arial" charset="0"/>
              </a:rPr>
              <a:t>Praise the LORD, all nations! Extol him, all peoples!</a:t>
            </a:r>
          </a:p>
          <a:p>
            <a:pPr lvl="2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Acts/Attributes of God—</a:t>
            </a:r>
            <a:r>
              <a:rPr lang="en-US" altLang="en-US" sz="3200" dirty="0">
                <a:solidFill>
                  <a:srgbClr val="CCCCFF"/>
                </a:solidFill>
                <a:latin typeface="Arial" charset="0"/>
                <a:cs typeface="Arial" charset="0"/>
              </a:rPr>
              <a:t>For great is his steadfast love toward us, and the faithfulness of the LORD endures forever. </a:t>
            </a:r>
          </a:p>
          <a:p>
            <a:pPr lvl="2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Concluding call to praise—</a:t>
            </a:r>
            <a:r>
              <a:rPr lang="en-US" altLang="en-US" sz="3200" dirty="0">
                <a:solidFill>
                  <a:srgbClr val="CCCCFF"/>
                </a:solidFill>
                <a:latin typeface="Arial" charset="0"/>
                <a:cs typeface="Arial" charset="0"/>
              </a:rPr>
              <a:t>Praise the LORD! (ESV)</a:t>
            </a:r>
            <a:endParaRPr lang="en-US" altLang="en-US" sz="8800" dirty="0">
              <a:solidFill>
                <a:srgbClr val="CCCC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Critical Study of Psalms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CCFF"/>
                </a:solidFill>
                <a:latin typeface="Verdana" pitchFamily="34" charset="0"/>
              </a:rPr>
              <a:t>Laments/Complaints</a:t>
            </a:r>
          </a:p>
          <a:p>
            <a:pPr lvl="1" eaLnBrk="1" hangingPunct="1"/>
            <a:r>
              <a:rPr lang="en-US" altLang="en-US" sz="3200" dirty="0">
                <a:solidFill>
                  <a:srgbClr val="CCCCFF"/>
                </a:solidFill>
                <a:latin typeface="Verdana" pitchFamily="34" charset="0"/>
              </a:rPr>
              <a:t>Prayers to God</a:t>
            </a:r>
          </a:p>
          <a:p>
            <a:pPr lvl="1" eaLnBrk="1" hangingPunct="1"/>
            <a:r>
              <a:rPr lang="en-US" altLang="en-US" sz="3200" dirty="0">
                <a:solidFill>
                  <a:srgbClr val="CCCCFF"/>
                </a:solidFill>
                <a:latin typeface="Verdana" pitchFamily="34" charset="0"/>
                <a:hlinkClick r:id="rId2"/>
              </a:rPr>
              <a:t>"The Apostle"</a:t>
            </a:r>
            <a:endParaRPr lang="en-US" altLang="en-US" sz="3200" dirty="0">
              <a:solidFill>
                <a:srgbClr val="CCCC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Brueggemann and Psalms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04800" y="1828800"/>
            <a:ext cx="28194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Orientation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895600" y="2895600"/>
            <a:ext cx="29718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Disorientation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715000" y="3733800"/>
            <a:ext cx="32004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New Orientation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895600" y="1905000"/>
            <a:ext cx="1676400" cy="1371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49" y="10413"/>
                </a:moveTo>
                <a:cubicBezTo>
                  <a:pt x="17345" y="6835"/>
                  <a:pt x="14384" y="4039"/>
                  <a:pt x="10800" y="4039"/>
                </a:cubicBezTo>
                <a:cubicBezTo>
                  <a:pt x="8532" y="4038"/>
                  <a:pt x="6415" y="5175"/>
                  <a:pt x="5163" y="7066"/>
                </a:cubicBezTo>
                <a:lnTo>
                  <a:pt x="1796" y="4836"/>
                </a:lnTo>
                <a:cubicBezTo>
                  <a:pt x="3796" y="1816"/>
                  <a:pt x="7177" y="-1"/>
                  <a:pt x="10800" y="0"/>
                </a:cubicBezTo>
                <a:cubicBezTo>
                  <a:pt x="16525" y="0"/>
                  <a:pt x="21255" y="4467"/>
                  <a:pt x="21582" y="10183"/>
                </a:cubicBezTo>
                <a:lnTo>
                  <a:pt x="24277" y="10029"/>
                </a:lnTo>
                <a:lnTo>
                  <a:pt x="19836" y="15010"/>
                </a:lnTo>
                <a:lnTo>
                  <a:pt x="14854" y="10568"/>
                </a:lnTo>
                <a:lnTo>
                  <a:pt x="17549" y="1041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5181600" y="2590800"/>
            <a:ext cx="18288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49" y="10413"/>
                </a:moveTo>
                <a:cubicBezTo>
                  <a:pt x="17345" y="6835"/>
                  <a:pt x="14384" y="4039"/>
                  <a:pt x="10800" y="4039"/>
                </a:cubicBezTo>
                <a:cubicBezTo>
                  <a:pt x="8532" y="4038"/>
                  <a:pt x="6415" y="5175"/>
                  <a:pt x="5163" y="7066"/>
                </a:cubicBezTo>
                <a:lnTo>
                  <a:pt x="1796" y="4836"/>
                </a:lnTo>
                <a:cubicBezTo>
                  <a:pt x="3796" y="1816"/>
                  <a:pt x="7177" y="-1"/>
                  <a:pt x="10800" y="0"/>
                </a:cubicBezTo>
                <a:cubicBezTo>
                  <a:pt x="16525" y="0"/>
                  <a:pt x="21255" y="4467"/>
                  <a:pt x="21582" y="10183"/>
                </a:cubicBezTo>
                <a:lnTo>
                  <a:pt x="24277" y="10029"/>
                </a:lnTo>
                <a:lnTo>
                  <a:pt x="19836" y="15010"/>
                </a:lnTo>
                <a:lnTo>
                  <a:pt x="14854" y="10568"/>
                </a:lnTo>
                <a:lnTo>
                  <a:pt x="17549" y="1041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3581400"/>
            <a:ext cx="2057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Arial Rounded MT Bold" pitchFamily="34" charset="0"/>
              </a:rPr>
              <a:t>Wisdom</a:t>
            </a:r>
          </a:p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Arial Rounded MT Bold" pitchFamily="34" charset="0"/>
              </a:rPr>
              <a:t>Torah</a:t>
            </a:r>
          </a:p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Arial Rounded MT Bold" pitchFamily="34" charset="0"/>
              </a:rPr>
              <a:t>Creation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124200" y="4800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Arial Rounded MT Bold" pitchFamily="34" charset="0"/>
              </a:rPr>
              <a:t>Lament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638800" y="5715000"/>
            <a:ext cx="281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Arial Rounded MT Bold" pitchFamily="34" charset="0"/>
              </a:rPr>
              <a:t>Thanksgiving</a:t>
            </a:r>
          </a:p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Arial Rounded MT Bold" pitchFamily="34" charset="0"/>
              </a:rPr>
              <a:t>Enthronement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 autoUpdateAnimBg="0"/>
      <p:bldP spid="29701" grpId="0" animBg="1" autoUpdateAnimBg="0"/>
      <p:bldP spid="29702" grpId="0" animBg="1" autoUpdateAnimBg="0"/>
      <p:bldP spid="29703" grpId="0" animBg="1"/>
      <p:bldP spid="29704" grpId="0" animBg="1"/>
      <p:bldP spid="29705" grpId="0" build="p" autoUpdateAnimBg="0"/>
      <p:bldP spid="29706" grpId="0" autoUpdateAnimBg="0"/>
      <p:bldP spid="297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Psalm 13—Lament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6172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Arial" charset="0"/>
                <a:cs typeface="Arial" charset="0"/>
              </a:rPr>
              <a:t>Cry to God—</a:t>
            </a:r>
            <a:r>
              <a:rPr lang="en-US" altLang="en-US" sz="2800">
                <a:solidFill>
                  <a:srgbClr val="CCCCFF"/>
                </a:solidFill>
                <a:latin typeface="Arial" charset="0"/>
                <a:cs typeface="Arial" charset="0"/>
              </a:rPr>
              <a:t>How long, O LORD? Will you forget me forever? How long will you hide your face from me? How long must I take counsel in my soul and have sorrow in my heart all the day? How long shall my enemy be exalted over me?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Arial" charset="0"/>
                <a:cs typeface="Arial" charset="0"/>
              </a:rPr>
              <a:t>Current Distress</a:t>
            </a:r>
            <a:r>
              <a:rPr lang="en-US" altLang="en-US" sz="2800">
                <a:solidFill>
                  <a:srgbClr val="CCCCFF"/>
                </a:solidFill>
                <a:latin typeface="Arial" charset="0"/>
                <a:cs typeface="Arial" charset="0"/>
              </a:rPr>
              <a:t>—Consider and answer me, O LORD my God; light up my eyes, lest I sleep the sleep of death, lest my enemy say, "I have prevailed over him," lest my foes rejoice because I am shaken.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Psalm 13—Lament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6172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Arial" charset="0"/>
                <a:cs typeface="Arial" charset="0"/>
              </a:rPr>
              <a:t>Cry to God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Arial" charset="0"/>
                <a:cs typeface="Arial" charset="0"/>
              </a:rPr>
              <a:t>Current Distress</a:t>
            </a:r>
            <a:endParaRPr lang="en-US" altLang="en-US" sz="2800">
              <a:solidFill>
                <a:srgbClr val="CCCCFF"/>
              </a:solidFill>
              <a:latin typeface="Arial" charset="0"/>
              <a:cs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Arial" charset="0"/>
                <a:cs typeface="Arial" charset="0"/>
              </a:rPr>
              <a:t>Affirmation of Trust</a:t>
            </a:r>
            <a:r>
              <a:rPr lang="en-US" altLang="en-US" sz="2800">
                <a:solidFill>
                  <a:srgbClr val="CCCCFF"/>
                </a:solidFill>
                <a:latin typeface="Arial" charset="0"/>
                <a:cs typeface="Arial" charset="0"/>
              </a:rPr>
              <a:t>—But I have trusted in your steadfast love;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Arial" charset="0"/>
                <a:cs typeface="Arial" charset="0"/>
              </a:rPr>
              <a:t>Vow to praise</a:t>
            </a:r>
            <a:r>
              <a:rPr lang="en-US" altLang="en-US" sz="2800">
                <a:solidFill>
                  <a:srgbClr val="CCCCFF"/>
                </a:solidFill>
                <a:latin typeface="Arial" charset="0"/>
                <a:cs typeface="Arial" charset="0"/>
              </a:rPr>
              <a:t>—my heart shall rejoice in your salvation. I will sing to the LORD, because he has dealt bountifully with me. (ESV)</a:t>
            </a:r>
            <a:endParaRPr lang="en-US" altLang="en-US" sz="2400">
              <a:solidFill>
                <a:srgbClr val="CCCC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678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Rounded MT Bold</vt:lpstr>
      <vt:lpstr>Calibri</vt:lpstr>
      <vt:lpstr>Times New Roman</vt:lpstr>
      <vt:lpstr>Verdana</vt:lpstr>
      <vt:lpstr>Default Design</vt:lpstr>
      <vt:lpstr>Psalms</vt:lpstr>
      <vt:lpstr>What is the Book of Psalms</vt:lpstr>
      <vt:lpstr>Structure of the Book of Psalms</vt:lpstr>
      <vt:lpstr>Critical Study of Psalms</vt:lpstr>
      <vt:lpstr>Critical Study of Psalms</vt:lpstr>
      <vt:lpstr>Critical Study of Psalms</vt:lpstr>
      <vt:lpstr>Brueggemann and Psalms</vt:lpstr>
      <vt:lpstr>Psalm 13—Lament </vt:lpstr>
      <vt:lpstr>Psalm 13—Lament </vt:lpstr>
      <vt:lpstr>Critical Study of Psalms</vt:lpstr>
      <vt:lpstr>Critical Study of Psalms</vt:lpstr>
      <vt:lpstr>Critical Study of Psalms</vt:lpstr>
      <vt:lpstr>Psalm 1</vt:lpstr>
      <vt:lpstr>Psalm 23: Final Considerations</vt:lpstr>
      <vt:lpstr>Psalm 23: Final Considerations</vt:lpstr>
      <vt:lpstr>Psalm 23: Final Considerations</vt:lpstr>
      <vt:lpstr>Psalm 23: Final Considerations</vt:lpstr>
      <vt:lpstr>Psalm 23: Final Considerations</vt:lpstr>
    </vt:vector>
  </TitlesOfParts>
  <Company>HGST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</dc:title>
  <dc:creator>Keith Jenkins</dc:creator>
  <cp:lastModifiedBy>Chuck Pitts</cp:lastModifiedBy>
  <cp:revision>41</cp:revision>
  <dcterms:created xsi:type="dcterms:W3CDTF">2004-10-15T16:22:24Z</dcterms:created>
  <dcterms:modified xsi:type="dcterms:W3CDTF">2019-08-04T21:02:34Z</dcterms:modified>
</cp:coreProperties>
</file>