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67" r:id="rId3"/>
    <p:sldId id="272" r:id="rId4"/>
    <p:sldId id="273" r:id="rId5"/>
    <p:sldId id="274" r:id="rId6"/>
    <p:sldId id="285" r:id="rId7"/>
    <p:sldId id="286" r:id="rId8"/>
    <p:sldId id="284" r:id="rId9"/>
    <p:sldId id="283" r:id="rId10"/>
    <p:sldId id="275" r:id="rId11"/>
    <p:sldId id="292" r:id="rId12"/>
    <p:sldId id="288" r:id="rId13"/>
    <p:sldId id="276" r:id="rId14"/>
    <p:sldId id="289" r:id="rId15"/>
    <p:sldId id="277" r:id="rId16"/>
    <p:sldId id="293" r:id="rId17"/>
    <p:sldId id="278" r:id="rId18"/>
    <p:sldId id="279" r:id="rId19"/>
    <p:sldId id="294" r:id="rId20"/>
    <p:sldId id="280" r:id="rId21"/>
    <p:sldId id="281" r:id="rId22"/>
    <p:sldId id="287" r:id="rId23"/>
    <p:sldId id="291" r:id="rId24"/>
    <p:sldId id="282" r:id="rId25"/>
    <p:sldId id="290" r:id="rId26"/>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CCCC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1" autoAdjust="0"/>
    <p:restoredTop sz="90929"/>
  </p:normalViewPr>
  <p:slideViewPr>
    <p:cSldViewPr>
      <p:cViewPr varScale="1">
        <p:scale>
          <a:sx n="61" d="100"/>
          <a:sy n="61" d="100"/>
        </p:scale>
        <p:origin x="66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9219"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9220"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9221"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011A81DD-66AC-4500-A65F-678E5074D69E}" type="slidenum">
              <a:rPr lang="en-US"/>
              <a:pPr>
                <a:defRPr/>
              </a:pPr>
              <a:t>‹#›</a:t>
            </a:fld>
            <a:endParaRPr lang="en-US"/>
          </a:p>
        </p:txBody>
      </p:sp>
    </p:spTree>
    <p:extLst>
      <p:ext uri="{BB962C8B-B14F-4D97-AF65-F5344CB8AC3E}">
        <p14:creationId xmlns:p14="http://schemas.microsoft.com/office/powerpoint/2010/main" val="18202628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3CDDC-AB4C-4C18-8583-2BB52ABE7444}" type="slidenum">
              <a:rPr lang="en-US"/>
              <a:pPr>
                <a:defRPr/>
              </a:pPr>
              <a:t>‹#›</a:t>
            </a:fld>
            <a:endParaRPr lang="en-US"/>
          </a:p>
        </p:txBody>
      </p:sp>
    </p:spTree>
    <p:extLst>
      <p:ext uri="{BB962C8B-B14F-4D97-AF65-F5344CB8AC3E}">
        <p14:creationId xmlns:p14="http://schemas.microsoft.com/office/powerpoint/2010/main" val="428844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E15BBC-181D-4298-A85E-31E61EBA2FBC}" type="slidenum">
              <a:rPr lang="en-US"/>
              <a:pPr>
                <a:defRPr/>
              </a:pPr>
              <a:t>‹#›</a:t>
            </a:fld>
            <a:endParaRPr lang="en-US"/>
          </a:p>
        </p:txBody>
      </p:sp>
    </p:spTree>
    <p:extLst>
      <p:ext uri="{BB962C8B-B14F-4D97-AF65-F5344CB8AC3E}">
        <p14:creationId xmlns:p14="http://schemas.microsoft.com/office/powerpoint/2010/main" val="355368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00D75D-1E71-434E-98FE-31519A39A53C}" type="slidenum">
              <a:rPr lang="en-US"/>
              <a:pPr>
                <a:defRPr/>
              </a:pPr>
              <a:t>‹#›</a:t>
            </a:fld>
            <a:endParaRPr lang="en-US"/>
          </a:p>
        </p:txBody>
      </p:sp>
    </p:spTree>
    <p:extLst>
      <p:ext uri="{BB962C8B-B14F-4D97-AF65-F5344CB8AC3E}">
        <p14:creationId xmlns:p14="http://schemas.microsoft.com/office/powerpoint/2010/main" val="24153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729672-B8DE-4711-8878-5F0C630493CD}" type="slidenum">
              <a:rPr lang="en-US"/>
              <a:pPr>
                <a:defRPr/>
              </a:pPr>
              <a:t>‹#›</a:t>
            </a:fld>
            <a:endParaRPr lang="en-US"/>
          </a:p>
        </p:txBody>
      </p:sp>
    </p:spTree>
    <p:extLst>
      <p:ext uri="{BB962C8B-B14F-4D97-AF65-F5344CB8AC3E}">
        <p14:creationId xmlns:p14="http://schemas.microsoft.com/office/powerpoint/2010/main" val="369135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64C156-3E1F-4DF5-B994-829A03DD48F7}" type="slidenum">
              <a:rPr lang="en-US"/>
              <a:pPr>
                <a:defRPr/>
              </a:pPr>
              <a:t>‹#›</a:t>
            </a:fld>
            <a:endParaRPr lang="en-US"/>
          </a:p>
        </p:txBody>
      </p:sp>
    </p:spTree>
    <p:extLst>
      <p:ext uri="{BB962C8B-B14F-4D97-AF65-F5344CB8AC3E}">
        <p14:creationId xmlns:p14="http://schemas.microsoft.com/office/powerpoint/2010/main" val="342290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0586BA-2CC2-4159-8DAF-61A9E78B8EDA}" type="slidenum">
              <a:rPr lang="en-US"/>
              <a:pPr>
                <a:defRPr/>
              </a:pPr>
              <a:t>‹#›</a:t>
            </a:fld>
            <a:endParaRPr lang="en-US"/>
          </a:p>
        </p:txBody>
      </p:sp>
    </p:spTree>
    <p:extLst>
      <p:ext uri="{BB962C8B-B14F-4D97-AF65-F5344CB8AC3E}">
        <p14:creationId xmlns:p14="http://schemas.microsoft.com/office/powerpoint/2010/main" val="262699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1D6B64-A919-4092-8386-2EEF2CC2C29A}" type="slidenum">
              <a:rPr lang="en-US"/>
              <a:pPr>
                <a:defRPr/>
              </a:pPr>
              <a:t>‹#›</a:t>
            </a:fld>
            <a:endParaRPr lang="en-US"/>
          </a:p>
        </p:txBody>
      </p:sp>
    </p:spTree>
    <p:extLst>
      <p:ext uri="{BB962C8B-B14F-4D97-AF65-F5344CB8AC3E}">
        <p14:creationId xmlns:p14="http://schemas.microsoft.com/office/powerpoint/2010/main" val="298448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BD8C21-23B8-4454-A041-807AF127D8E6}" type="slidenum">
              <a:rPr lang="en-US"/>
              <a:pPr>
                <a:defRPr/>
              </a:pPr>
              <a:t>‹#›</a:t>
            </a:fld>
            <a:endParaRPr lang="en-US"/>
          </a:p>
        </p:txBody>
      </p:sp>
    </p:spTree>
    <p:extLst>
      <p:ext uri="{BB962C8B-B14F-4D97-AF65-F5344CB8AC3E}">
        <p14:creationId xmlns:p14="http://schemas.microsoft.com/office/powerpoint/2010/main" val="246248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64F434-DF36-4678-85F5-3F7FE1BEC854}" type="slidenum">
              <a:rPr lang="en-US"/>
              <a:pPr>
                <a:defRPr/>
              </a:pPr>
              <a:t>‹#›</a:t>
            </a:fld>
            <a:endParaRPr lang="en-US"/>
          </a:p>
        </p:txBody>
      </p:sp>
    </p:spTree>
    <p:extLst>
      <p:ext uri="{BB962C8B-B14F-4D97-AF65-F5344CB8AC3E}">
        <p14:creationId xmlns:p14="http://schemas.microsoft.com/office/powerpoint/2010/main" val="131345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1BDCB7-EA58-4497-B90A-C30E5C7E5CDC}" type="slidenum">
              <a:rPr lang="en-US"/>
              <a:pPr>
                <a:defRPr/>
              </a:pPr>
              <a:t>‹#›</a:t>
            </a:fld>
            <a:endParaRPr lang="en-US"/>
          </a:p>
        </p:txBody>
      </p:sp>
    </p:spTree>
    <p:extLst>
      <p:ext uri="{BB962C8B-B14F-4D97-AF65-F5344CB8AC3E}">
        <p14:creationId xmlns:p14="http://schemas.microsoft.com/office/powerpoint/2010/main" val="1702770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C81E63-EA5D-44E3-930A-910D26C97CA5}" type="slidenum">
              <a:rPr lang="en-US"/>
              <a:pPr>
                <a:defRPr/>
              </a:pPr>
              <a:t>‹#›</a:t>
            </a:fld>
            <a:endParaRPr lang="en-US"/>
          </a:p>
        </p:txBody>
      </p:sp>
    </p:spTree>
    <p:extLst>
      <p:ext uri="{BB962C8B-B14F-4D97-AF65-F5344CB8AC3E}">
        <p14:creationId xmlns:p14="http://schemas.microsoft.com/office/powerpoint/2010/main" val="249644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2D2D89"/>
            </a:gs>
            <a:gs pos="100000">
              <a:srgbClr val="660066"/>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1A9D247A-062F-4281-AD33-E42AB7FA51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eh_AdOxBD6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609600"/>
            <a:ext cx="8305800" cy="4876800"/>
          </a:xfrm>
          <a:solidFill>
            <a:srgbClr val="660066"/>
          </a:solidFill>
          <a:ln w="76200" cmpd="tri">
            <a:solidFill>
              <a:srgbClr val="CCCCFF"/>
            </a:solidFill>
            <a:miter lim="800000"/>
            <a:headEnd/>
            <a:tailEnd/>
          </a:ln>
        </p:spPr>
        <p:txBody>
          <a:bodyPr/>
          <a:lstStyle/>
          <a:p>
            <a:pPr eaLnBrk="1" hangingPunct="1"/>
            <a:r>
              <a:rPr lang="en-US" altLang="en-US" sz="8800" b="1" i="1">
                <a:solidFill>
                  <a:srgbClr val="CCCCFF"/>
                </a:solidFill>
                <a:latin typeface="Verdana" pitchFamily="34" charset="0"/>
              </a:rPr>
              <a:t>Megillot</a:t>
            </a:r>
            <a:br>
              <a:rPr lang="en-US" altLang="en-US" sz="8800" b="1" i="1">
                <a:solidFill>
                  <a:srgbClr val="CCCCFF"/>
                </a:solidFill>
                <a:latin typeface="Verdana" pitchFamily="34" charset="0"/>
              </a:rPr>
            </a:br>
            <a:r>
              <a:rPr lang="en-US" altLang="en-US" sz="5400" b="1" i="1">
                <a:solidFill>
                  <a:srgbClr val="CCCCFF"/>
                </a:solidFill>
                <a:latin typeface="Verdana" pitchFamily="34" charset="0"/>
              </a:rPr>
              <a:t>Song of Songs, Ruth, Lamentations, Esther</a:t>
            </a:r>
            <a:endParaRPr lang="en-US" altLang="en-US" sz="8000" b="1" i="1">
              <a:solidFill>
                <a:srgbClr val="CCCCFF"/>
              </a:solidFill>
              <a:latin typeface="Verdan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C8F9A-29CB-4CB8-A1CB-8390F282DEA2}"/>
              </a:ext>
            </a:extLst>
          </p:cNvPr>
          <p:cNvSpPr>
            <a:spLocks noGrp="1"/>
          </p:cNvSpPr>
          <p:nvPr>
            <p:ph type="title"/>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Ruth--</a:t>
            </a:r>
            <a:r>
              <a:rPr lang="en-US" altLang="en-US" sz="3600" b="1">
                <a:solidFill>
                  <a:schemeClr val="bg1"/>
                </a:solidFill>
                <a:latin typeface="Arial Rounded MT Bold" pitchFamily="34" charset="0"/>
                <a:cs typeface="Times New Roman" pitchFamily="18" charset="0"/>
              </a:rPr>
              <a:t>Outline </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8600"/>
            <a:ext cx="5214937" cy="47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838200"/>
            <a:ext cx="3733800" cy="5052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813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Ruth--</a:t>
            </a:r>
            <a:r>
              <a:rPr lang="en-US" altLang="en-US" sz="3600" b="1">
                <a:solidFill>
                  <a:schemeClr val="bg1"/>
                </a:solidFill>
                <a:latin typeface="Arial Rounded MT Bold" pitchFamily="34" charset="0"/>
                <a:cs typeface="Times New Roman" pitchFamily="18" charset="0"/>
              </a:rPr>
              <a:t>Outline </a:t>
            </a:r>
          </a:p>
        </p:txBody>
      </p:sp>
      <p:sp>
        <p:nvSpPr>
          <p:cNvPr id="47107" name="Rectangle 3"/>
          <p:cNvSpPr>
            <a:spLocks noGrp="1" noChangeArrowheads="1"/>
          </p:cNvSpPr>
          <p:nvPr>
            <p:ph type="body" idx="1"/>
          </p:nvPr>
        </p:nvSpPr>
        <p:spPr>
          <a:xfrm>
            <a:off x="304800" y="1676400"/>
            <a:ext cx="8610600" cy="5029200"/>
          </a:xfrm>
        </p:spPr>
        <p:txBody>
          <a:bodyPr/>
          <a:lstStyle/>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Elimelech’s Family</a:t>
            </a:r>
          </a:p>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Ruth meets Boaz</a:t>
            </a:r>
          </a:p>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Boaz as Kinsman-Redeemer</a:t>
            </a:r>
          </a:p>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Ruth and Boaz Marry</a:t>
            </a:r>
          </a:p>
        </p:txBody>
      </p:sp>
    </p:spTree>
    <p:extLst>
      <p:ext uri="{BB962C8B-B14F-4D97-AF65-F5344CB8AC3E}">
        <p14:creationId xmlns:p14="http://schemas.microsoft.com/office/powerpoint/2010/main" val="2616510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Ruth—Theological Importance</a:t>
            </a:r>
            <a:endParaRPr lang="en-US" altLang="en-US" sz="3600" b="1">
              <a:solidFill>
                <a:schemeClr val="bg1"/>
              </a:solidFill>
              <a:latin typeface="Arial Rounded MT Bold" pitchFamily="34" charset="0"/>
              <a:cs typeface="Times New Roman" pitchFamily="18" charset="0"/>
            </a:endParaRPr>
          </a:p>
        </p:txBody>
      </p:sp>
      <p:sp>
        <p:nvSpPr>
          <p:cNvPr id="48131" name="Rectangle 3"/>
          <p:cNvSpPr>
            <a:spLocks noGrp="1" noChangeArrowheads="1"/>
          </p:cNvSpPr>
          <p:nvPr>
            <p:ph type="body" idx="1"/>
          </p:nvPr>
        </p:nvSpPr>
        <p:spPr>
          <a:xfrm>
            <a:off x="304800" y="1676400"/>
            <a:ext cx="8610600" cy="5029200"/>
          </a:xfrm>
        </p:spPr>
        <p:txBody>
          <a:bodyPr/>
          <a:lstStyle/>
          <a:p>
            <a:pPr marL="812800" indent="-812800" eaLnBrk="1" hangingPunct="1">
              <a:spcBef>
                <a:spcPct val="0"/>
              </a:spcBef>
            </a:pPr>
            <a:r>
              <a:rPr lang="en-US" altLang="en-US" b="1" dirty="0">
                <a:solidFill>
                  <a:schemeClr val="bg1"/>
                </a:solidFill>
                <a:latin typeface="Arial Rounded MT Bold" pitchFamily="34" charset="0"/>
                <a:cs typeface="Times New Roman" pitchFamily="18" charset="0"/>
              </a:rPr>
              <a:t>The other side of the period of Judges</a:t>
            </a:r>
          </a:p>
          <a:p>
            <a:pPr marL="812800" indent="-812800" eaLnBrk="1" hangingPunct="1">
              <a:spcBef>
                <a:spcPct val="0"/>
              </a:spcBef>
            </a:pPr>
            <a:r>
              <a:rPr lang="en-US" altLang="en-US" b="1" dirty="0">
                <a:solidFill>
                  <a:schemeClr val="bg1"/>
                </a:solidFill>
                <a:latin typeface="Arial Rounded MT Bold" pitchFamily="34" charset="0"/>
                <a:cs typeface="Times New Roman" pitchFamily="18" charset="0"/>
              </a:rPr>
              <a:t>God’s sovereignty/providence</a:t>
            </a:r>
          </a:p>
          <a:p>
            <a:pPr marL="812800" indent="-812800" eaLnBrk="1" hangingPunct="1">
              <a:spcBef>
                <a:spcPct val="0"/>
              </a:spcBef>
            </a:pPr>
            <a:r>
              <a:rPr lang="en-US" altLang="en-US" b="1" dirty="0">
                <a:solidFill>
                  <a:schemeClr val="bg1"/>
                </a:solidFill>
                <a:latin typeface="Arial Rounded MT Bold" pitchFamily="34" charset="0"/>
                <a:cs typeface="Times New Roman" pitchFamily="18" charset="0"/>
              </a:rPr>
              <a:t>God’s compassion (for widows &amp; orphans)</a:t>
            </a:r>
          </a:p>
          <a:p>
            <a:pPr marL="812800" indent="-812800" eaLnBrk="1" hangingPunct="1">
              <a:spcBef>
                <a:spcPct val="0"/>
              </a:spcBef>
            </a:pPr>
            <a:r>
              <a:rPr lang="en-US" altLang="en-US" b="1" dirty="0">
                <a:solidFill>
                  <a:schemeClr val="bg1"/>
                </a:solidFill>
                <a:latin typeface="Arial Rounded MT Bold" pitchFamily="34" charset="0"/>
                <a:cs typeface="Times New Roman" pitchFamily="18" charset="0"/>
              </a:rPr>
              <a:t>Kinsman Redeemer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420" y="1143000"/>
            <a:ext cx="7620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0" name="Rectangle 2"/>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Ruth—Theological Importance</a:t>
            </a:r>
            <a:endParaRPr lang="en-US" altLang="en-US" sz="3600" b="1">
              <a:solidFill>
                <a:schemeClr val="bg1"/>
              </a:solidFill>
              <a:latin typeface="Arial Rounded MT Bold" pitchFamily="34" charset="0"/>
              <a:cs typeface="Times New Roman" pitchFamily="18" charset="0"/>
            </a:endParaRPr>
          </a:p>
        </p:txBody>
      </p:sp>
      <p:sp>
        <p:nvSpPr>
          <p:cNvPr id="48131" name="Rectangle 3"/>
          <p:cNvSpPr>
            <a:spLocks noGrp="1" noChangeArrowheads="1"/>
          </p:cNvSpPr>
          <p:nvPr>
            <p:ph type="body" idx="1"/>
          </p:nvPr>
        </p:nvSpPr>
        <p:spPr>
          <a:xfrm>
            <a:off x="304800" y="1066800"/>
            <a:ext cx="8610600" cy="914400"/>
          </a:xfrm>
        </p:spPr>
        <p:txBody>
          <a:bodyPr/>
          <a:lstStyle/>
          <a:p>
            <a:pPr marL="511175" indent="-511175" eaLnBrk="1" hangingPunct="1">
              <a:spcBef>
                <a:spcPct val="0"/>
              </a:spcBef>
            </a:pPr>
            <a:r>
              <a:rPr lang="en-US" altLang="en-US" b="1" dirty="0">
                <a:solidFill>
                  <a:schemeClr val="bg1"/>
                </a:solidFill>
                <a:latin typeface="Arial Rounded MT Bold" pitchFamily="34" charset="0"/>
                <a:cs typeface="Times New Roman" pitchFamily="18" charset="0"/>
              </a:rPr>
              <a:t>David! (and Moabites)</a:t>
            </a:r>
          </a:p>
        </p:txBody>
      </p:sp>
    </p:spTree>
    <p:extLst>
      <p:ext uri="{BB962C8B-B14F-4D97-AF65-F5344CB8AC3E}">
        <p14:creationId xmlns:p14="http://schemas.microsoft.com/office/powerpoint/2010/main" val="2095763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8DA1-9D0F-4FA7-88C8-0B804D2FD5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861756-E74D-4F43-96BA-FE4B9B645E05}"/>
              </a:ext>
            </a:extLst>
          </p:cNvPr>
          <p:cNvSpPr>
            <a:spLocks noGrp="1"/>
          </p:cNvSpPr>
          <p:nvPr>
            <p:ph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14400"/>
            <a:ext cx="410527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ctangle 2"/>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Lamentations—</a:t>
            </a:r>
            <a:r>
              <a:rPr lang="en-US" altLang="en-US" sz="3600" b="1">
                <a:solidFill>
                  <a:schemeClr val="bg1"/>
                </a:solidFill>
                <a:latin typeface="Arial Rounded MT Bold" pitchFamily="34" charset="0"/>
                <a:cs typeface="Times New Roman" pitchFamily="18" charset="0"/>
              </a:rPr>
              <a:t>Authorship</a:t>
            </a:r>
          </a:p>
        </p:txBody>
      </p:sp>
      <p:sp>
        <p:nvSpPr>
          <p:cNvPr id="49155" name="Rectangle 3"/>
          <p:cNvSpPr>
            <a:spLocks noGrp="1" noChangeArrowheads="1"/>
          </p:cNvSpPr>
          <p:nvPr>
            <p:ph type="body" idx="1"/>
          </p:nvPr>
        </p:nvSpPr>
        <p:spPr>
          <a:xfrm>
            <a:off x="0" y="896938"/>
            <a:ext cx="5867400" cy="3446462"/>
          </a:xfrm>
        </p:spPr>
        <p:txBody>
          <a:bodyPr/>
          <a:lstStyle/>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Jeremiah?</a:t>
            </a:r>
          </a:p>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Eyewitness to destruction</a:t>
            </a:r>
          </a:p>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Understood theological significance</a:t>
            </a:r>
          </a:p>
        </p:txBody>
      </p:sp>
    </p:spTree>
    <p:extLst>
      <p:ext uri="{BB962C8B-B14F-4D97-AF65-F5344CB8AC3E}">
        <p14:creationId xmlns:p14="http://schemas.microsoft.com/office/powerpoint/2010/main" val="2166018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Lamentations—</a:t>
            </a:r>
            <a:r>
              <a:rPr lang="en-US" altLang="en-US" sz="3600" b="1">
                <a:solidFill>
                  <a:schemeClr val="bg1"/>
                </a:solidFill>
                <a:latin typeface="Arial Rounded MT Bold" pitchFamily="34" charset="0"/>
                <a:cs typeface="Times New Roman" pitchFamily="18" charset="0"/>
              </a:rPr>
              <a:t>Summary</a:t>
            </a:r>
          </a:p>
        </p:txBody>
      </p:sp>
      <p:sp>
        <p:nvSpPr>
          <p:cNvPr id="50179" name="Rectangle 3"/>
          <p:cNvSpPr>
            <a:spLocks noGrp="1" noChangeArrowheads="1"/>
          </p:cNvSpPr>
          <p:nvPr>
            <p:ph type="body" idx="1"/>
          </p:nvPr>
        </p:nvSpPr>
        <p:spPr>
          <a:xfrm>
            <a:off x="304800" y="1143000"/>
            <a:ext cx="8610600" cy="5029200"/>
          </a:xfrm>
        </p:spPr>
        <p:txBody>
          <a:bodyPr/>
          <a:lstStyle/>
          <a:p>
            <a:pPr marL="812800" indent="-812800" eaLnBrk="1" hangingPunct="1">
              <a:spcBef>
                <a:spcPct val="0"/>
              </a:spcBef>
            </a:pPr>
            <a:r>
              <a:rPr lang="en-US" altLang="en-US" b="1" dirty="0">
                <a:solidFill>
                  <a:schemeClr val="bg1"/>
                </a:solidFill>
                <a:latin typeface="Arial Rounded MT Bold" pitchFamily="34" charset="0"/>
                <a:cs typeface="Times New Roman" pitchFamily="18" charset="0"/>
              </a:rPr>
              <a:t>Lament for Destruction &amp; Desolation of Jerusalem (Lam. 1-4)</a:t>
            </a:r>
          </a:p>
          <a:p>
            <a:pPr marL="812800" indent="-812800" eaLnBrk="1" hangingPunct="1">
              <a:spcBef>
                <a:spcPct val="0"/>
              </a:spcBef>
            </a:pPr>
            <a:r>
              <a:rPr lang="en-US" altLang="en-US" b="1" dirty="0">
                <a:solidFill>
                  <a:schemeClr val="bg1"/>
                </a:solidFill>
                <a:latin typeface="Arial Rounded MT Bold" pitchFamily="34" charset="0"/>
                <a:cs typeface="Times New Roman" pitchFamily="18" charset="0"/>
              </a:rPr>
              <a:t>Prayer to the LORD for renewal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Lamentations 3:19-24</a:t>
            </a:r>
            <a:endParaRPr lang="en-US" altLang="en-US" sz="3600" b="1">
              <a:solidFill>
                <a:schemeClr val="bg1"/>
              </a:solidFill>
              <a:latin typeface="Arial Rounded MT Bold" pitchFamily="34" charset="0"/>
              <a:cs typeface="Times New Roman" pitchFamily="18" charset="0"/>
            </a:endParaRPr>
          </a:p>
        </p:txBody>
      </p:sp>
      <p:sp>
        <p:nvSpPr>
          <p:cNvPr id="51203" name="Rectangle 3"/>
          <p:cNvSpPr>
            <a:spLocks noGrp="1" noChangeArrowheads="1"/>
          </p:cNvSpPr>
          <p:nvPr>
            <p:ph type="body" idx="1"/>
          </p:nvPr>
        </p:nvSpPr>
        <p:spPr>
          <a:xfrm>
            <a:off x="76200" y="838200"/>
            <a:ext cx="8991600" cy="5486400"/>
          </a:xfrm>
        </p:spPr>
        <p:txBody>
          <a:bodyPr/>
          <a:lstStyle/>
          <a:p>
            <a:pPr marL="812800" indent="-812800" eaLnBrk="1" hangingPunct="1">
              <a:lnSpc>
                <a:spcPct val="90000"/>
              </a:lnSpc>
              <a:spcBef>
                <a:spcPct val="0"/>
              </a:spcBef>
              <a:buFontTx/>
              <a:buNone/>
            </a:pPr>
            <a:r>
              <a:rPr lang="en-US" altLang="en-US" dirty="0">
                <a:solidFill>
                  <a:schemeClr val="bg1"/>
                </a:solidFill>
                <a:latin typeface="Arial" charset="0"/>
                <a:cs typeface="Times New Roman" pitchFamily="18" charset="0"/>
              </a:rPr>
              <a:t>I remember my affliction and my wandering, the bitterness and the gall</a:t>
            </a:r>
          </a:p>
          <a:p>
            <a:pPr marL="812800" indent="-812800" eaLnBrk="1" hangingPunct="1">
              <a:lnSpc>
                <a:spcPct val="90000"/>
              </a:lnSpc>
              <a:spcBef>
                <a:spcPct val="0"/>
              </a:spcBef>
              <a:buFontTx/>
              <a:buNone/>
            </a:pPr>
            <a:r>
              <a:rPr lang="en-US" altLang="en-US" dirty="0">
                <a:solidFill>
                  <a:schemeClr val="bg1"/>
                </a:solidFill>
                <a:latin typeface="Arial" charset="0"/>
                <a:cs typeface="Times New Roman" pitchFamily="18" charset="0"/>
              </a:rPr>
              <a:t>I well remember them, and my soul is downcast within me.</a:t>
            </a:r>
          </a:p>
          <a:p>
            <a:pPr marL="812800" indent="-812800" eaLnBrk="1" hangingPunct="1">
              <a:lnSpc>
                <a:spcPct val="90000"/>
              </a:lnSpc>
              <a:spcBef>
                <a:spcPct val="0"/>
              </a:spcBef>
              <a:buFontTx/>
              <a:buNone/>
            </a:pPr>
            <a:r>
              <a:rPr lang="en-US" altLang="en-US" dirty="0">
                <a:solidFill>
                  <a:schemeClr val="bg1"/>
                </a:solidFill>
                <a:latin typeface="Arial" charset="0"/>
                <a:cs typeface="Times New Roman" pitchFamily="18" charset="0"/>
              </a:rPr>
              <a:t>Yet this I call to mind and therefore I have hope:</a:t>
            </a:r>
          </a:p>
          <a:p>
            <a:pPr marL="812800" indent="-812800" eaLnBrk="1" hangingPunct="1">
              <a:lnSpc>
                <a:spcPct val="90000"/>
              </a:lnSpc>
              <a:spcBef>
                <a:spcPct val="0"/>
              </a:spcBef>
              <a:buFontTx/>
              <a:buNone/>
            </a:pPr>
            <a:r>
              <a:rPr lang="en-US" altLang="en-US" dirty="0">
                <a:solidFill>
                  <a:schemeClr val="bg1"/>
                </a:solidFill>
                <a:latin typeface="Arial" charset="0"/>
                <a:cs typeface="Times New Roman" pitchFamily="18" charset="0"/>
              </a:rPr>
              <a:t>Because of the LORD’s great love we are not consumed, for his compassions never fail.</a:t>
            </a:r>
          </a:p>
          <a:p>
            <a:pPr marL="812800" indent="-812800" eaLnBrk="1" hangingPunct="1">
              <a:lnSpc>
                <a:spcPct val="90000"/>
              </a:lnSpc>
              <a:spcBef>
                <a:spcPct val="0"/>
              </a:spcBef>
              <a:buFontTx/>
              <a:buNone/>
            </a:pPr>
            <a:r>
              <a:rPr lang="en-US" altLang="en-US" dirty="0">
                <a:solidFill>
                  <a:schemeClr val="bg1"/>
                </a:solidFill>
                <a:latin typeface="Arial" charset="0"/>
                <a:cs typeface="Times New Roman" pitchFamily="18" charset="0"/>
              </a:rPr>
              <a:t>They are new every morning; great is your faithfulness.</a:t>
            </a:r>
          </a:p>
          <a:p>
            <a:pPr marL="812800" indent="-812800" eaLnBrk="1" hangingPunct="1">
              <a:lnSpc>
                <a:spcPct val="90000"/>
              </a:lnSpc>
              <a:spcBef>
                <a:spcPct val="0"/>
              </a:spcBef>
              <a:buFontTx/>
              <a:buNone/>
            </a:pPr>
            <a:r>
              <a:rPr lang="en-US" altLang="en-US" dirty="0">
                <a:solidFill>
                  <a:schemeClr val="bg1"/>
                </a:solidFill>
                <a:latin typeface="Arial" charset="0"/>
                <a:cs typeface="Times New Roman" pitchFamily="18" charset="0"/>
              </a:rPr>
              <a:t>I say to myself, “The LORD is my portion; therefore I will wait for him.”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dissolve">
                                      <p:cBhvr>
                                        <p:cTn id="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DED3-7E1F-4C78-92DB-0878456590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906761-4118-41B7-B463-67774D065A9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1037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Megilloth</a:t>
            </a:r>
            <a:r>
              <a:rPr lang="en-US" altLang="en-US" sz="3600" b="1">
                <a:solidFill>
                  <a:schemeClr val="bg1"/>
                </a:solidFill>
                <a:latin typeface="Arial Rounded MT Bold" pitchFamily="34" charset="0"/>
                <a:cs typeface="Times New Roman" pitchFamily="18" charset="0"/>
              </a:rPr>
              <a:t>  </a:t>
            </a:r>
          </a:p>
        </p:txBody>
      </p:sp>
      <p:sp>
        <p:nvSpPr>
          <p:cNvPr id="38915" name="Rectangle 3"/>
          <p:cNvSpPr>
            <a:spLocks noGrp="1" noChangeArrowheads="1"/>
          </p:cNvSpPr>
          <p:nvPr>
            <p:ph type="body" idx="1"/>
          </p:nvPr>
        </p:nvSpPr>
        <p:spPr>
          <a:xfrm>
            <a:off x="304800" y="1219200"/>
            <a:ext cx="8610600" cy="5486400"/>
          </a:xfrm>
        </p:spPr>
        <p:txBody>
          <a:bodyPr/>
          <a:lstStyle/>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“Scrolls”</a:t>
            </a:r>
          </a:p>
          <a:p>
            <a:pPr marL="1168400" lvl="1" indent="-711200" eaLnBrk="1" hangingPunct="1">
              <a:spcBef>
                <a:spcPct val="0"/>
              </a:spcBef>
            </a:pPr>
            <a:r>
              <a:rPr lang="en-US" altLang="en-US" b="1">
                <a:solidFill>
                  <a:schemeClr val="bg1"/>
                </a:solidFill>
                <a:latin typeface="Arial Rounded MT Bold" pitchFamily="34" charset="0"/>
                <a:cs typeface="Times New Roman" pitchFamily="18" charset="0"/>
              </a:rPr>
              <a:t>Ecclesiastes</a:t>
            </a:r>
          </a:p>
          <a:p>
            <a:pPr marL="1524000" lvl="2" indent="-609600" eaLnBrk="1" hangingPunct="1">
              <a:spcBef>
                <a:spcPct val="0"/>
              </a:spcBef>
            </a:pPr>
            <a:r>
              <a:rPr lang="en-US" altLang="en-US" b="1">
                <a:solidFill>
                  <a:schemeClr val="bg1"/>
                </a:solidFill>
                <a:latin typeface="Arial Rounded MT Bold" pitchFamily="34" charset="0"/>
                <a:cs typeface="Times New Roman" pitchFamily="18" charset="0"/>
              </a:rPr>
              <a:t>Tabernacles</a:t>
            </a:r>
          </a:p>
          <a:p>
            <a:pPr marL="1168400" lvl="1" indent="-711200" eaLnBrk="1" hangingPunct="1">
              <a:spcBef>
                <a:spcPct val="0"/>
              </a:spcBef>
            </a:pPr>
            <a:r>
              <a:rPr lang="en-US" altLang="en-US" b="1">
                <a:solidFill>
                  <a:schemeClr val="bg1"/>
                </a:solidFill>
                <a:latin typeface="Arial Rounded MT Bold" pitchFamily="34" charset="0"/>
                <a:cs typeface="Times New Roman" pitchFamily="18" charset="0"/>
              </a:rPr>
              <a:t>Song of Songs</a:t>
            </a:r>
          </a:p>
          <a:p>
            <a:pPr marL="1524000" lvl="2" indent="-609600" eaLnBrk="1" hangingPunct="1">
              <a:spcBef>
                <a:spcPct val="0"/>
              </a:spcBef>
            </a:pPr>
            <a:r>
              <a:rPr lang="en-US" altLang="en-US" b="1">
                <a:solidFill>
                  <a:schemeClr val="bg1"/>
                </a:solidFill>
                <a:latin typeface="Arial Rounded MT Bold" pitchFamily="34" charset="0"/>
                <a:cs typeface="Times New Roman" pitchFamily="18" charset="0"/>
              </a:rPr>
              <a:t>Passover</a:t>
            </a:r>
          </a:p>
          <a:p>
            <a:pPr marL="1168400" lvl="1" indent="-711200" eaLnBrk="1" hangingPunct="1">
              <a:spcBef>
                <a:spcPct val="0"/>
              </a:spcBef>
            </a:pPr>
            <a:r>
              <a:rPr lang="en-US" altLang="en-US" b="1">
                <a:solidFill>
                  <a:schemeClr val="bg1"/>
                </a:solidFill>
                <a:latin typeface="Arial Rounded MT Bold" pitchFamily="34" charset="0"/>
                <a:cs typeface="Times New Roman" pitchFamily="18" charset="0"/>
              </a:rPr>
              <a:t>Ruth</a:t>
            </a:r>
          </a:p>
          <a:p>
            <a:pPr marL="1524000" lvl="2" indent="-609600" eaLnBrk="1" hangingPunct="1">
              <a:spcBef>
                <a:spcPct val="0"/>
              </a:spcBef>
            </a:pPr>
            <a:r>
              <a:rPr lang="en-US" altLang="en-US" b="1">
                <a:solidFill>
                  <a:schemeClr val="bg1"/>
                </a:solidFill>
                <a:latin typeface="Arial Rounded MT Bold" pitchFamily="34" charset="0"/>
                <a:cs typeface="Times New Roman" pitchFamily="18" charset="0"/>
              </a:rPr>
              <a:t>Shavuot/Weeks</a:t>
            </a:r>
          </a:p>
          <a:p>
            <a:pPr marL="1168400" lvl="1" indent="-711200" eaLnBrk="1" hangingPunct="1">
              <a:spcBef>
                <a:spcPct val="0"/>
              </a:spcBef>
            </a:pPr>
            <a:r>
              <a:rPr lang="en-US" altLang="en-US" b="1">
                <a:solidFill>
                  <a:schemeClr val="bg1"/>
                </a:solidFill>
                <a:latin typeface="Arial Rounded MT Bold" pitchFamily="34" charset="0"/>
                <a:cs typeface="Times New Roman" pitchFamily="18" charset="0"/>
              </a:rPr>
              <a:t>Lamentations</a:t>
            </a:r>
          </a:p>
          <a:p>
            <a:pPr marL="1524000" lvl="2" indent="-609600" eaLnBrk="1" hangingPunct="1">
              <a:spcBef>
                <a:spcPct val="0"/>
              </a:spcBef>
            </a:pPr>
            <a:r>
              <a:rPr lang="en-US" altLang="en-US" b="1">
                <a:solidFill>
                  <a:schemeClr val="bg1"/>
                </a:solidFill>
                <a:latin typeface="Arial Rounded MT Bold" pitchFamily="34" charset="0"/>
                <a:cs typeface="Times New Roman" pitchFamily="18" charset="0"/>
              </a:rPr>
              <a:t>9</a:t>
            </a:r>
            <a:r>
              <a:rPr lang="en-US" altLang="en-US" b="1" baseline="30000">
                <a:solidFill>
                  <a:schemeClr val="bg1"/>
                </a:solidFill>
                <a:latin typeface="Arial Rounded MT Bold" pitchFamily="34" charset="0"/>
                <a:cs typeface="Times New Roman" pitchFamily="18" charset="0"/>
              </a:rPr>
              <a:t>th</a:t>
            </a:r>
            <a:r>
              <a:rPr lang="en-US" altLang="en-US" b="1">
                <a:solidFill>
                  <a:schemeClr val="bg1"/>
                </a:solidFill>
                <a:latin typeface="Arial Rounded MT Bold" pitchFamily="34" charset="0"/>
                <a:cs typeface="Times New Roman" pitchFamily="18" charset="0"/>
              </a:rPr>
              <a:t> of Ab</a:t>
            </a:r>
          </a:p>
          <a:p>
            <a:pPr marL="1168400" lvl="1" indent="-711200" eaLnBrk="1" hangingPunct="1">
              <a:spcBef>
                <a:spcPct val="0"/>
              </a:spcBef>
            </a:pPr>
            <a:r>
              <a:rPr lang="en-US" altLang="en-US" b="1">
                <a:solidFill>
                  <a:schemeClr val="bg1"/>
                </a:solidFill>
                <a:latin typeface="Arial Rounded MT Bold" pitchFamily="34" charset="0"/>
                <a:cs typeface="Times New Roman" pitchFamily="18" charset="0"/>
              </a:rPr>
              <a:t>Esther</a:t>
            </a:r>
          </a:p>
          <a:p>
            <a:pPr marL="1524000" lvl="2" indent="-609600" eaLnBrk="1" hangingPunct="1">
              <a:spcBef>
                <a:spcPct val="0"/>
              </a:spcBef>
            </a:pPr>
            <a:r>
              <a:rPr lang="en-US" altLang="en-US" b="1">
                <a:solidFill>
                  <a:schemeClr val="bg1"/>
                </a:solidFill>
                <a:latin typeface="Arial Rounded MT Bold" pitchFamily="34" charset="0"/>
                <a:cs typeface="Times New Roman" pitchFamily="18" charset="0"/>
              </a:rPr>
              <a:t>Purim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38915">
                                            <p:txEl>
                                              <p:pRg st="6" end="6"/>
                                            </p:txEl>
                                          </p:spTgt>
                                        </p:tgtEl>
                                        <p:attrNameLst>
                                          <p:attrName>style.visibility</p:attrName>
                                        </p:attrNameLst>
                                      </p:cBhvr>
                                      <p:to>
                                        <p:strVal val="visible"/>
                                      </p:to>
                                    </p:set>
                                    <p:anim calcmode="lin" valueType="num">
                                      <p:cBhvr additive="base">
                                        <p:cTn id="43" dur="5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9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38915">
                                            <p:txEl>
                                              <p:pRg st="7" end="7"/>
                                            </p:txEl>
                                          </p:spTgt>
                                        </p:tgtEl>
                                        <p:attrNameLst>
                                          <p:attrName>style.visibility</p:attrName>
                                        </p:attrNameLst>
                                      </p:cBhvr>
                                      <p:to>
                                        <p:strVal val="visible"/>
                                      </p:to>
                                    </p:set>
                                    <p:anim calcmode="lin" valueType="num">
                                      <p:cBhvr additive="base">
                                        <p:cTn id="49" dur="500" fill="hold"/>
                                        <p:tgtEl>
                                          <p:spTgt spid="389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9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38915">
                                            <p:txEl>
                                              <p:pRg st="8" end="8"/>
                                            </p:txEl>
                                          </p:spTgt>
                                        </p:tgtEl>
                                        <p:attrNameLst>
                                          <p:attrName>style.visibility</p:attrName>
                                        </p:attrNameLst>
                                      </p:cBhvr>
                                      <p:to>
                                        <p:strVal val="visible"/>
                                      </p:to>
                                    </p:set>
                                    <p:anim calcmode="lin" valueType="num">
                                      <p:cBhvr additive="base">
                                        <p:cTn id="55" dur="500" fill="hold"/>
                                        <p:tgtEl>
                                          <p:spTgt spid="3891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9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2" fill="hold" grpId="0" nodeType="clickEffect">
                                  <p:stCondLst>
                                    <p:cond delay="0"/>
                                  </p:stCondLst>
                                  <p:childTnLst>
                                    <p:set>
                                      <p:cBhvr>
                                        <p:cTn id="60" dur="1" fill="hold">
                                          <p:stCondLst>
                                            <p:cond delay="0"/>
                                          </p:stCondLst>
                                        </p:cTn>
                                        <p:tgtEl>
                                          <p:spTgt spid="38915">
                                            <p:txEl>
                                              <p:pRg st="9" end="9"/>
                                            </p:txEl>
                                          </p:spTgt>
                                        </p:tgtEl>
                                        <p:attrNameLst>
                                          <p:attrName>style.visibility</p:attrName>
                                        </p:attrNameLst>
                                      </p:cBhvr>
                                      <p:to>
                                        <p:strVal val="visible"/>
                                      </p:to>
                                    </p:set>
                                    <p:anim calcmode="lin" valueType="num">
                                      <p:cBhvr additive="base">
                                        <p:cTn id="61" dur="500" fill="hold"/>
                                        <p:tgtEl>
                                          <p:spTgt spid="3891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89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2" fill="hold" grpId="0" nodeType="clickEffect">
                                  <p:stCondLst>
                                    <p:cond delay="0"/>
                                  </p:stCondLst>
                                  <p:childTnLst>
                                    <p:set>
                                      <p:cBhvr>
                                        <p:cTn id="66" dur="1" fill="hold">
                                          <p:stCondLst>
                                            <p:cond delay="0"/>
                                          </p:stCondLst>
                                        </p:cTn>
                                        <p:tgtEl>
                                          <p:spTgt spid="38915">
                                            <p:txEl>
                                              <p:pRg st="10" end="10"/>
                                            </p:txEl>
                                          </p:spTgt>
                                        </p:tgtEl>
                                        <p:attrNameLst>
                                          <p:attrName>style.visibility</p:attrName>
                                        </p:attrNameLst>
                                      </p:cBhvr>
                                      <p:to>
                                        <p:strVal val="visible"/>
                                      </p:to>
                                    </p:set>
                                    <p:anim calcmode="lin" valueType="num">
                                      <p:cBhvr additive="base">
                                        <p:cTn id="67" dur="500" fill="hold"/>
                                        <p:tgtEl>
                                          <p:spTgt spid="38915">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89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914400"/>
            <a:ext cx="29146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2"/>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Esther—</a:t>
            </a:r>
            <a:r>
              <a:rPr lang="en-US" altLang="en-US" sz="3600" b="1">
                <a:solidFill>
                  <a:schemeClr val="bg1"/>
                </a:solidFill>
                <a:latin typeface="Arial Rounded MT Bold" pitchFamily="34" charset="0"/>
                <a:cs typeface="Times New Roman" pitchFamily="18" charset="0"/>
              </a:rPr>
              <a:t>Background</a:t>
            </a:r>
          </a:p>
        </p:txBody>
      </p:sp>
      <p:sp>
        <p:nvSpPr>
          <p:cNvPr id="52227" name="Rectangle 3"/>
          <p:cNvSpPr>
            <a:spLocks noGrp="1" noChangeArrowheads="1"/>
          </p:cNvSpPr>
          <p:nvPr>
            <p:ph type="body" idx="1"/>
          </p:nvPr>
        </p:nvSpPr>
        <p:spPr>
          <a:xfrm>
            <a:off x="228600" y="1066800"/>
            <a:ext cx="8610600" cy="762000"/>
          </a:xfrm>
        </p:spPr>
        <p:txBody>
          <a:bodyPr/>
          <a:lstStyle/>
          <a:p>
            <a:pPr marL="465138" indent="-465138" eaLnBrk="1" hangingPunct="1">
              <a:spcBef>
                <a:spcPct val="0"/>
              </a:spcBef>
            </a:pPr>
            <a:r>
              <a:rPr lang="en-US" altLang="en-US" b="1">
                <a:solidFill>
                  <a:schemeClr val="bg1"/>
                </a:solidFill>
                <a:latin typeface="Arial Rounded MT Bold" pitchFamily="34" charset="0"/>
                <a:cs typeface="Times New Roman" pitchFamily="18" charset="0"/>
              </a:rPr>
              <a:t>Persia—beginning 483 B.C.</a:t>
            </a: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l="4677" r="27444"/>
          <a:stretch>
            <a:fillRect/>
          </a:stretch>
        </p:blipFill>
        <p:spPr bwMode="auto">
          <a:xfrm>
            <a:off x="0" y="3367088"/>
            <a:ext cx="2560638"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390" name="Group 3"/>
          <p:cNvGrpSpPr>
            <a:grpSpLocks/>
          </p:cNvGrpSpPr>
          <p:nvPr/>
        </p:nvGrpSpPr>
        <p:grpSpPr bwMode="auto">
          <a:xfrm>
            <a:off x="2800350" y="1600200"/>
            <a:ext cx="3016250" cy="5029200"/>
            <a:chOff x="2799769" y="1600200"/>
            <a:chExt cx="3017520" cy="5029200"/>
          </a:xfrm>
        </p:grpSpPr>
        <p:pic>
          <p:nvPicPr>
            <p:cNvPr id="16391" name="Picture 6"/>
            <p:cNvPicPr>
              <a:picLocks noChangeAspect="1" noChangeArrowheads="1"/>
            </p:cNvPicPr>
            <p:nvPr/>
          </p:nvPicPr>
          <p:blipFill>
            <a:blip r:embed="rId4">
              <a:extLst>
                <a:ext uri="{28A0092B-C50C-407E-A947-70E740481C1C}">
                  <a14:useLocalDpi xmlns:a14="http://schemas.microsoft.com/office/drawing/2010/main" val="0"/>
                </a:ext>
              </a:extLst>
            </a:blip>
            <a:srcRect l="9999" t="3578" r="20525" b="72"/>
            <a:stretch>
              <a:fillRect/>
            </a:stretch>
          </p:blipFill>
          <p:spPr bwMode="auto">
            <a:xfrm>
              <a:off x="2799769" y="1600200"/>
              <a:ext cx="30175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TextBox 2"/>
            <p:cNvSpPr txBox="1">
              <a:spLocks noChangeArrowheads="1"/>
            </p:cNvSpPr>
            <p:nvPr/>
          </p:nvSpPr>
          <p:spPr bwMode="auto">
            <a:xfrm>
              <a:off x="3983064" y="3579166"/>
              <a:ext cx="893736" cy="37564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Esther—</a:t>
            </a:r>
            <a:r>
              <a:rPr lang="en-US" altLang="en-US" sz="3600" b="1">
                <a:solidFill>
                  <a:schemeClr val="bg1"/>
                </a:solidFill>
                <a:latin typeface="Arial Rounded MT Bold" pitchFamily="34" charset="0"/>
                <a:cs typeface="Times New Roman" pitchFamily="18" charset="0"/>
              </a:rPr>
              <a:t>Summary</a:t>
            </a:r>
          </a:p>
        </p:txBody>
      </p:sp>
      <p:sp>
        <p:nvSpPr>
          <p:cNvPr id="53251" name="Rectangle 3"/>
          <p:cNvSpPr>
            <a:spLocks noGrp="1" noChangeArrowheads="1"/>
          </p:cNvSpPr>
          <p:nvPr>
            <p:ph type="body" idx="1"/>
          </p:nvPr>
        </p:nvSpPr>
        <p:spPr>
          <a:xfrm>
            <a:off x="304800" y="1676400"/>
            <a:ext cx="8610600" cy="5029200"/>
          </a:xfrm>
        </p:spPr>
        <p:txBody>
          <a:bodyPr/>
          <a:lstStyle/>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Esther chosen to be queen	Esth. 1-2</a:t>
            </a:r>
          </a:p>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Haman to exterminate Jews	Esth. 3</a:t>
            </a:r>
          </a:p>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Esther, Mordecai, &amp; Haman	Esth. 4-7</a:t>
            </a:r>
          </a:p>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Jews take revenge			Esth. 8-9</a:t>
            </a:r>
          </a:p>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Modecai’s importance		Esth. 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53251">
                                            <p:txEl>
                                              <p:pRg st="4" end="4"/>
                                            </p:txEl>
                                          </p:spTgt>
                                        </p:tgtEl>
                                        <p:attrNameLst>
                                          <p:attrName>style.visibility</p:attrName>
                                        </p:attrNameLst>
                                      </p:cBhvr>
                                      <p:to>
                                        <p:strVal val="visible"/>
                                      </p:to>
                                    </p:set>
                                    <p:anim calcmode="lin" valueType="num">
                                      <p:cBhvr additive="base">
                                        <p:cTn id="31" dur="500" fill="hold"/>
                                        <p:tgtEl>
                                          <p:spTgt spid="532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Esther—</a:t>
            </a:r>
            <a:r>
              <a:rPr lang="en-US" altLang="en-US" sz="3600" b="1">
                <a:solidFill>
                  <a:schemeClr val="bg1"/>
                </a:solidFill>
                <a:latin typeface="Arial Rounded MT Bold" pitchFamily="34" charset="0"/>
                <a:cs typeface="Times New Roman" pitchFamily="18" charset="0"/>
              </a:rPr>
              <a:t>Summary</a:t>
            </a:r>
          </a:p>
        </p:txBody>
      </p:sp>
      <p:sp>
        <p:nvSpPr>
          <p:cNvPr id="53251" name="Rectangle 3"/>
          <p:cNvSpPr>
            <a:spLocks noGrp="1" noChangeArrowheads="1"/>
          </p:cNvSpPr>
          <p:nvPr>
            <p:ph type="body" idx="1"/>
          </p:nvPr>
        </p:nvSpPr>
        <p:spPr>
          <a:xfrm>
            <a:off x="76200" y="990600"/>
            <a:ext cx="8991600" cy="5257800"/>
          </a:xfrm>
        </p:spPr>
        <p:txBody>
          <a:bodyPr/>
          <a:lstStyle/>
          <a:p>
            <a:pPr marL="465138" indent="-465138" eaLnBrk="1" hangingPunct="1">
              <a:spcBef>
                <a:spcPct val="0"/>
              </a:spcBef>
            </a:pPr>
            <a:r>
              <a:rPr lang="en-US" altLang="en-US" sz="2800" b="1" dirty="0">
                <a:solidFill>
                  <a:schemeClr val="bg1"/>
                </a:solidFill>
                <a:latin typeface="Arial Rounded MT Bold" pitchFamily="34" charset="0"/>
                <a:cs typeface="Times New Roman" pitchFamily="18" charset="0"/>
              </a:rPr>
              <a:t>Esther has always been a bit controversial.</a:t>
            </a:r>
          </a:p>
          <a:p>
            <a:pPr marL="465138" indent="-465138" eaLnBrk="1" hangingPunct="1">
              <a:spcBef>
                <a:spcPct val="0"/>
              </a:spcBef>
            </a:pPr>
            <a:r>
              <a:rPr lang="en-US" altLang="en-US" sz="2800" b="1" dirty="0">
                <a:solidFill>
                  <a:schemeClr val="bg1"/>
                </a:solidFill>
                <a:latin typeface="Arial Rounded MT Bold" pitchFamily="34" charset="0"/>
                <a:cs typeface="Times New Roman" pitchFamily="18" charset="0"/>
              </a:rPr>
              <a:t>Did I say that God is not mentioned in the Book of Esther?  </a:t>
            </a:r>
          </a:p>
          <a:p>
            <a:pPr marL="465138" indent="-465138" eaLnBrk="1" hangingPunct="1">
              <a:spcBef>
                <a:spcPct val="0"/>
              </a:spcBef>
            </a:pPr>
            <a:r>
              <a:rPr lang="en-US" altLang="en-US" sz="2800" b="1" dirty="0">
                <a:solidFill>
                  <a:schemeClr val="bg1"/>
                </a:solidFill>
                <a:latin typeface="Arial Rounded MT Bold" pitchFamily="34" charset="0"/>
                <a:cs typeface="Times New Roman" pitchFamily="18" charset="0"/>
              </a:rPr>
              <a:t>And a Jewish young lady marries a Persian king—not exactly kosher. </a:t>
            </a:r>
          </a:p>
          <a:p>
            <a:pPr marL="465138" indent="-465138" eaLnBrk="1" hangingPunct="1">
              <a:spcBef>
                <a:spcPct val="0"/>
              </a:spcBef>
            </a:pPr>
            <a:r>
              <a:rPr lang="en-US" altLang="en-US" sz="2800" b="1" dirty="0">
                <a:solidFill>
                  <a:schemeClr val="bg1"/>
                </a:solidFill>
                <a:latin typeface="Arial Rounded MT Bold" pitchFamily="34" charset="0"/>
                <a:cs typeface="Times New Roman" pitchFamily="18" charset="0"/>
              </a:rPr>
              <a:t>And the Jews slaughter their Persian enemies at the end. </a:t>
            </a:r>
          </a:p>
          <a:p>
            <a:pPr marL="465138" indent="-465138" eaLnBrk="1" hangingPunct="1">
              <a:spcBef>
                <a:spcPct val="0"/>
              </a:spcBef>
            </a:pPr>
            <a:r>
              <a:rPr lang="en-US" altLang="en-US" sz="2800" b="1" dirty="0">
                <a:solidFill>
                  <a:schemeClr val="bg1"/>
                </a:solidFill>
                <a:latin typeface="Arial Rounded MT Bold" pitchFamily="34" charset="0"/>
                <a:cs typeface="Times New Roman" pitchFamily="18" charset="0"/>
              </a:rPr>
              <a:t>All that to make Uncle </a:t>
            </a:r>
            <a:r>
              <a:rPr lang="en-US" altLang="en-US" sz="2800" b="1" dirty="0" err="1">
                <a:solidFill>
                  <a:schemeClr val="bg1"/>
                </a:solidFill>
                <a:latin typeface="Arial Rounded MT Bold" pitchFamily="34" charset="0"/>
                <a:cs typeface="Times New Roman" pitchFamily="18" charset="0"/>
              </a:rPr>
              <a:t>Modecai</a:t>
            </a:r>
            <a:r>
              <a:rPr lang="en-US" altLang="en-US" sz="2800" b="1" dirty="0">
                <a:solidFill>
                  <a:schemeClr val="bg1"/>
                </a:solidFill>
                <a:latin typeface="Arial Rounded MT Bold" pitchFamily="34" charset="0"/>
                <a:cs typeface="Times New Roman" pitchFamily="18" charset="0"/>
              </a:rPr>
              <a:t> look good! </a:t>
            </a:r>
            <a:endParaRPr lang="en-US" altLang="en-US" sz="2400" dirty="0">
              <a:solidFill>
                <a:schemeClr val="bg1"/>
              </a:solidFill>
              <a:latin typeface="Arial Rounded MT Bold"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53251">
                                            <p:txEl>
                                              <p:pRg st="4" end="4"/>
                                            </p:txEl>
                                          </p:spTgt>
                                        </p:tgtEl>
                                        <p:attrNameLst>
                                          <p:attrName>style.visibility</p:attrName>
                                        </p:attrNameLst>
                                      </p:cBhvr>
                                      <p:to>
                                        <p:strVal val="visible"/>
                                      </p:to>
                                    </p:set>
                                    <p:anim calcmode="lin" valueType="num">
                                      <p:cBhvr additive="base">
                                        <p:cTn id="31" dur="500" fill="hold"/>
                                        <p:tgtEl>
                                          <p:spTgt spid="532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Esther—</a:t>
            </a:r>
            <a:r>
              <a:rPr lang="en-US" altLang="en-US" sz="3600" b="1">
                <a:solidFill>
                  <a:schemeClr val="bg1"/>
                </a:solidFill>
                <a:latin typeface="Arial Rounded MT Bold" pitchFamily="34" charset="0"/>
                <a:cs typeface="Times New Roman" pitchFamily="18" charset="0"/>
              </a:rPr>
              <a:t>Summary</a:t>
            </a:r>
          </a:p>
        </p:txBody>
      </p:sp>
      <p:sp>
        <p:nvSpPr>
          <p:cNvPr id="53251" name="Rectangle 3"/>
          <p:cNvSpPr>
            <a:spLocks noGrp="1" noChangeArrowheads="1"/>
          </p:cNvSpPr>
          <p:nvPr>
            <p:ph type="body" idx="1"/>
          </p:nvPr>
        </p:nvSpPr>
        <p:spPr>
          <a:xfrm>
            <a:off x="76200" y="990600"/>
            <a:ext cx="8991600" cy="5257800"/>
          </a:xfrm>
        </p:spPr>
        <p:txBody>
          <a:bodyPr/>
          <a:lstStyle/>
          <a:p>
            <a:pPr marL="465138" indent="-465138" eaLnBrk="1" hangingPunct="1">
              <a:spcBef>
                <a:spcPct val="0"/>
              </a:spcBef>
            </a:pPr>
            <a:r>
              <a:rPr lang="en-US" altLang="en-US" sz="2800" b="1" dirty="0">
                <a:solidFill>
                  <a:schemeClr val="bg1"/>
                </a:solidFill>
                <a:latin typeface="Arial Rounded MT Bold" pitchFamily="34" charset="0"/>
                <a:cs typeface="Times New Roman" pitchFamily="18" charset="0"/>
              </a:rPr>
              <a:t>“Today, her story would be, a beautiful young woman living in a major city allows men to cater to her needs, undergoes lots of beauty treatment to look her best, and lands a really rich guy whom she meets on The Bachelor and wows with an amazing night in bed. She’s simply a person without any character until her own neck is on the line, and then we see her rise up to save the life of her people when she is converted to a real faith in God.” </a:t>
            </a:r>
            <a:r>
              <a:rPr lang="en-US" altLang="en-US" sz="2400" dirty="0">
                <a:solidFill>
                  <a:schemeClr val="bg1"/>
                </a:solidFill>
                <a:latin typeface="Arial Rounded MT Bold" pitchFamily="34" charset="0"/>
                <a:cs typeface="Times New Roman" pitchFamily="18" charset="0"/>
              </a:rPr>
              <a:t>(http://pastormark.tv/2012/09/04/5-reasons-why-esther-may-be-the-toughest-bible-book-ive-ever-preached)</a:t>
            </a:r>
          </a:p>
        </p:txBody>
      </p:sp>
    </p:spTree>
    <p:extLst>
      <p:ext uri="{BB962C8B-B14F-4D97-AF65-F5344CB8AC3E}">
        <p14:creationId xmlns:p14="http://schemas.microsoft.com/office/powerpoint/2010/main" val="2660600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Esther—</a:t>
            </a:r>
            <a:r>
              <a:rPr lang="en-US" altLang="en-US" sz="3600" b="1">
                <a:solidFill>
                  <a:schemeClr val="bg1"/>
                </a:solidFill>
                <a:latin typeface="Arial Rounded MT Bold" pitchFamily="34" charset="0"/>
                <a:cs typeface="Times New Roman" pitchFamily="18" charset="0"/>
              </a:rPr>
              <a:t>Theological Significance</a:t>
            </a:r>
          </a:p>
        </p:txBody>
      </p:sp>
      <p:sp>
        <p:nvSpPr>
          <p:cNvPr id="54275" name="Rectangle 3"/>
          <p:cNvSpPr>
            <a:spLocks noGrp="1" noChangeArrowheads="1"/>
          </p:cNvSpPr>
          <p:nvPr>
            <p:ph type="body" idx="1"/>
          </p:nvPr>
        </p:nvSpPr>
        <p:spPr>
          <a:xfrm>
            <a:off x="152400" y="914400"/>
            <a:ext cx="8763000" cy="1447800"/>
          </a:xfrm>
        </p:spPr>
        <p:txBody>
          <a:bodyPr/>
          <a:lstStyle/>
          <a:p>
            <a:pPr marL="812800" indent="-812800" eaLnBrk="1" hangingPunct="1">
              <a:spcBef>
                <a:spcPct val="0"/>
              </a:spcBef>
            </a:pPr>
            <a:r>
              <a:rPr lang="en-US" altLang="en-US" b="1" dirty="0">
                <a:solidFill>
                  <a:schemeClr val="bg1"/>
                </a:solidFill>
                <a:latin typeface="Arial Rounded MT Bold" pitchFamily="34" charset="0"/>
                <a:cs typeface="Times New Roman" pitchFamily="18" charset="0"/>
              </a:rPr>
              <a:t>Celebration of Purim</a:t>
            </a:r>
          </a:p>
          <a:p>
            <a:pPr marL="1212850" lvl="1" indent="-812800" eaLnBrk="1" hangingPunct="1">
              <a:spcBef>
                <a:spcPct val="0"/>
              </a:spcBef>
            </a:pPr>
            <a:r>
              <a:rPr lang="en-US" dirty="0">
                <a:latin typeface="Arial Black" panose="020B0A04020102020204" pitchFamily="34" charset="0"/>
                <a:hlinkClick r:id="rId2"/>
              </a:rPr>
              <a:t>Purim in Israel!</a:t>
            </a:r>
            <a:endParaRPr lang="en-US" altLang="en-US" b="1" dirty="0">
              <a:solidFill>
                <a:schemeClr val="bg1"/>
              </a:solidFill>
              <a:latin typeface="Arial Black" panose="020B0A0402010202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 fill="hold"/>
                                        <p:tgtEl>
                                          <p:spTgt spid="54275"/>
                                        </p:tgtEl>
                                        <p:attrNameLst>
                                          <p:attrName>ppt_x</p:attrName>
                                        </p:attrNameLst>
                                      </p:cBhvr>
                                      <p:tavLst>
                                        <p:tav tm="0">
                                          <p:val>
                                            <p:strVal val="0-#ppt_w/2"/>
                                          </p:val>
                                        </p:tav>
                                        <p:tav tm="100000">
                                          <p:val>
                                            <p:strVal val="#ppt_x"/>
                                          </p:val>
                                        </p:tav>
                                      </p:tavLst>
                                    </p:anim>
                                    <p:anim calcmode="lin" valueType="num">
                                      <p:cBhvr additive="base">
                                        <p:cTn id="8" dur="500" fill="hold"/>
                                        <p:tgtEl>
                                          <p:spTgt spid="54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Esther—</a:t>
            </a:r>
            <a:r>
              <a:rPr lang="en-US" altLang="en-US" sz="3600" b="1">
                <a:solidFill>
                  <a:schemeClr val="bg1"/>
                </a:solidFill>
                <a:latin typeface="Arial Rounded MT Bold" pitchFamily="34" charset="0"/>
                <a:cs typeface="Times New Roman" pitchFamily="18" charset="0"/>
              </a:rPr>
              <a:t>Theological Significance</a:t>
            </a:r>
          </a:p>
        </p:txBody>
      </p:sp>
      <p:sp>
        <p:nvSpPr>
          <p:cNvPr id="54275" name="Rectangle 3"/>
          <p:cNvSpPr>
            <a:spLocks noGrp="1" noChangeArrowheads="1"/>
          </p:cNvSpPr>
          <p:nvPr>
            <p:ph type="body" idx="1"/>
          </p:nvPr>
        </p:nvSpPr>
        <p:spPr>
          <a:xfrm>
            <a:off x="152400" y="914400"/>
            <a:ext cx="8763000" cy="5791200"/>
          </a:xfrm>
        </p:spPr>
        <p:txBody>
          <a:bodyPr/>
          <a:lstStyle/>
          <a:p>
            <a:pPr marL="812800" indent="-812800" eaLnBrk="1" hangingPunct="1">
              <a:spcBef>
                <a:spcPct val="0"/>
              </a:spcBef>
            </a:pPr>
            <a:r>
              <a:rPr lang="en-US" altLang="en-US" b="1" dirty="0">
                <a:solidFill>
                  <a:schemeClr val="bg1"/>
                </a:solidFill>
                <a:latin typeface="Arial Rounded MT Bold" pitchFamily="34" charset="0"/>
                <a:cs typeface="Times New Roman" pitchFamily="18" charset="0"/>
              </a:rPr>
              <a:t>Providence (Esther 4:13-14)</a:t>
            </a:r>
          </a:p>
          <a:p>
            <a:pPr marL="744538" lvl="1" indent="-344488" eaLnBrk="1" hangingPunct="1">
              <a:spcBef>
                <a:spcPct val="0"/>
              </a:spcBef>
            </a:pPr>
            <a:r>
              <a:rPr lang="en-US" altLang="en-US" b="1" dirty="0">
                <a:solidFill>
                  <a:schemeClr val="bg1"/>
                </a:solidFill>
                <a:latin typeface="Arial Rounded MT Bold" pitchFamily="34" charset="0"/>
                <a:cs typeface="Times New Roman" pitchFamily="18" charset="0"/>
              </a:rPr>
              <a:t>“Tell Esther, ‘Don’t be fooled. Just because you are living inside the king’s palace doesn’t mean that you out of all of the Jews will escape the carnage. You must go before your king. If you stay silent during this time, deliverance for the Jews will come from somewhere, but you, my child, and all of your father’s family will die. And </a:t>
            </a:r>
            <a:r>
              <a:rPr lang="en-US" altLang="en-US" b="1" dirty="0">
                <a:solidFill>
                  <a:srgbClr val="FFFF00"/>
                </a:solidFill>
                <a:effectLst>
                  <a:outerShdw blurRad="38100" dist="38100" dir="2700000" algn="tl">
                    <a:srgbClr val="000000">
                      <a:alpha val="43137"/>
                    </a:srgbClr>
                  </a:outerShdw>
                </a:effectLst>
                <a:latin typeface="Arial Rounded MT Bold" pitchFamily="34" charset="0"/>
                <a:cs typeface="Times New Roman" pitchFamily="18" charset="0"/>
              </a:rPr>
              <a:t>who knows</a:t>
            </a:r>
            <a:r>
              <a:rPr lang="en-US" altLang="en-US" b="1" dirty="0">
                <a:solidFill>
                  <a:schemeClr val="bg1"/>
                </a:solidFill>
                <a:latin typeface="Arial Rounded MT Bold" pitchFamily="34" charset="0"/>
                <a:cs typeface="Times New Roman" pitchFamily="18" charset="0"/>
              </a:rPr>
              <a:t>? Perhaps you have been made queen for such a time as this.’”</a:t>
            </a:r>
          </a:p>
        </p:txBody>
      </p:sp>
    </p:spTree>
    <p:extLst>
      <p:ext uri="{BB962C8B-B14F-4D97-AF65-F5344CB8AC3E}">
        <p14:creationId xmlns:p14="http://schemas.microsoft.com/office/powerpoint/2010/main" val="4087232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 fill="hold"/>
                                        <p:tgtEl>
                                          <p:spTgt spid="54275"/>
                                        </p:tgtEl>
                                        <p:attrNameLst>
                                          <p:attrName>ppt_x</p:attrName>
                                        </p:attrNameLst>
                                      </p:cBhvr>
                                      <p:tavLst>
                                        <p:tav tm="0">
                                          <p:val>
                                            <p:strVal val="0-#ppt_w/2"/>
                                          </p:val>
                                        </p:tav>
                                        <p:tav tm="100000">
                                          <p:val>
                                            <p:strVal val="#ppt_x"/>
                                          </p:val>
                                        </p:tav>
                                      </p:tavLst>
                                    </p:anim>
                                    <p:anim calcmode="lin" valueType="num">
                                      <p:cBhvr additive="base">
                                        <p:cTn id="8" dur="500" fill="hold"/>
                                        <p:tgtEl>
                                          <p:spTgt spid="54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Song of Songs--</a:t>
            </a:r>
            <a:r>
              <a:rPr lang="en-US" altLang="en-US" sz="3600" b="1">
                <a:solidFill>
                  <a:schemeClr val="bg1"/>
                </a:solidFill>
                <a:latin typeface="Arial Rounded MT Bold" pitchFamily="34" charset="0"/>
                <a:cs typeface="Times New Roman" pitchFamily="18" charset="0"/>
              </a:rPr>
              <a:t>Characters  </a:t>
            </a:r>
          </a:p>
        </p:txBody>
      </p:sp>
      <p:sp>
        <p:nvSpPr>
          <p:cNvPr id="44035" name="Rectangle 3"/>
          <p:cNvSpPr>
            <a:spLocks noGrp="1" noChangeArrowheads="1"/>
          </p:cNvSpPr>
          <p:nvPr>
            <p:ph type="body" idx="1"/>
          </p:nvPr>
        </p:nvSpPr>
        <p:spPr>
          <a:xfrm>
            <a:off x="304800" y="990600"/>
            <a:ext cx="8610600" cy="1752600"/>
          </a:xfrm>
        </p:spPr>
        <p:txBody>
          <a:bodyPr/>
          <a:lstStyle/>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The Woman = Bride, “beloved”</a:t>
            </a:r>
          </a:p>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The Man = Groom, “the lover”</a:t>
            </a:r>
          </a:p>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Friends, “Daughters of Jerusalem”</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7432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Song of Songs--</a:t>
            </a:r>
            <a:r>
              <a:rPr lang="en-US" altLang="en-US" sz="3600" b="1">
                <a:solidFill>
                  <a:schemeClr val="bg1"/>
                </a:solidFill>
                <a:latin typeface="Arial Rounded MT Bold" pitchFamily="34" charset="0"/>
                <a:cs typeface="Times New Roman" pitchFamily="18" charset="0"/>
              </a:rPr>
              <a:t>Form  </a:t>
            </a:r>
          </a:p>
        </p:txBody>
      </p:sp>
      <p:sp>
        <p:nvSpPr>
          <p:cNvPr id="45059" name="Rectangle 3"/>
          <p:cNvSpPr>
            <a:spLocks noGrp="1" noChangeArrowheads="1"/>
          </p:cNvSpPr>
          <p:nvPr>
            <p:ph type="body" idx="1"/>
          </p:nvPr>
        </p:nvSpPr>
        <p:spPr>
          <a:xfrm>
            <a:off x="304800" y="914400"/>
            <a:ext cx="8610600" cy="5029200"/>
          </a:xfrm>
        </p:spPr>
        <p:txBody>
          <a:bodyPr/>
          <a:lstStyle/>
          <a:p>
            <a:pPr marL="812800" indent="-812800" eaLnBrk="1" hangingPunct="1">
              <a:spcBef>
                <a:spcPct val="0"/>
              </a:spcBef>
            </a:pPr>
            <a:r>
              <a:rPr lang="en-US" altLang="en-US" b="1" dirty="0">
                <a:solidFill>
                  <a:schemeClr val="bg1"/>
                </a:solidFill>
                <a:latin typeface="Arial Rounded MT Bold" pitchFamily="34" charset="0"/>
                <a:cs typeface="Times New Roman" pitchFamily="18" charset="0"/>
              </a:rPr>
              <a:t>Drama</a:t>
            </a:r>
          </a:p>
          <a:p>
            <a:pPr marL="812800" indent="-812800" eaLnBrk="1" hangingPunct="1">
              <a:spcBef>
                <a:spcPct val="0"/>
              </a:spcBef>
            </a:pPr>
            <a:r>
              <a:rPr lang="en-US" altLang="en-US" b="1" dirty="0">
                <a:solidFill>
                  <a:schemeClr val="bg1"/>
                </a:solidFill>
                <a:latin typeface="Arial Rounded MT Bold" pitchFamily="34" charset="0"/>
                <a:cs typeface="Times New Roman" pitchFamily="18" charset="0"/>
              </a:rPr>
              <a:t>Allegory</a:t>
            </a:r>
          </a:p>
          <a:p>
            <a:pPr marL="1168400" lvl="1" indent="-711200" eaLnBrk="1" hangingPunct="1">
              <a:spcBef>
                <a:spcPct val="0"/>
              </a:spcBef>
            </a:pPr>
            <a:r>
              <a:rPr lang="en-US" altLang="en-US" b="1" dirty="0">
                <a:solidFill>
                  <a:schemeClr val="bg1"/>
                </a:solidFill>
                <a:latin typeface="Arial Rounded MT Bold" pitchFamily="34" charset="0"/>
                <a:cs typeface="Times New Roman" pitchFamily="18" charset="0"/>
              </a:rPr>
              <a:t>Jewish &amp; Christian</a:t>
            </a:r>
          </a:p>
          <a:p>
            <a:pPr marL="1168400" lvl="1" indent="-711200" eaLnBrk="1" hangingPunct="1">
              <a:spcBef>
                <a:spcPct val="0"/>
              </a:spcBef>
            </a:pPr>
            <a:r>
              <a:rPr lang="en-US" altLang="en-US" b="1" dirty="0">
                <a:solidFill>
                  <a:schemeClr val="bg1"/>
                </a:solidFill>
                <a:latin typeface="Arial Rounded MT Bold" pitchFamily="34" charset="0"/>
                <a:cs typeface="Times New Roman" pitchFamily="18" charset="0"/>
              </a:rPr>
              <a:t>Why Allegory</a:t>
            </a:r>
          </a:p>
          <a:p>
            <a:pPr marL="1524000" lvl="2" indent="-609600" eaLnBrk="1" hangingPunct="1">
              <a:spcBef>
                <a:spcPct val="0"/>
              </a:spcBef>
            </a:pPr>
            <a:r>
              <a:rPr lang="en-US" altLang="en-US" b="1" dirty="0">
                <a:solidFill>
                  <a:schemeClr val="bg1"/>
                </a:solidFill>
                <a:latin typeface="Arial Rounded MT Bold" pitchFamily="34" charset="0"/>
                <a:cs typeface="Times New Roman" pitchFamily="18" charset="0"/>
              </a:rPr>
              <a:t>To tone down the erotic nature of the book</a:t>
            </a:r>
          </a:p>
          <a:p>
            <a:pPr marL="1524000" lvl="2" indent="-609600" eaLnBrk="1" hangingPunct="1">
              <a:spcBef>
                <a:spcPct val="0"/>
              </a:spcBef>
            </a:pPr>
            <a:r>
              <a:rPr lang="en-US" altLang="en-US" b="1" dirty="0">
                <a:solidFill>
                  <a:schemeClr val="bg1"/>
                </a:solidFill>
                <a:latin typeface="Arial Rounded MT Bold" pitchFamily="34" charset="0"/>
                <a:cs typeface="Times New Roman" pitchFamily="18" charset="0"/>
              </a:rPr>
              <a:t>To find meaning for erotic poetry in Scripture</a:t>
            </a:r>
          </a:p>
          <a:p>
            <a:pPr marL="812800" indent="-812800" eaLnBrk="1" hangingPunct="1">
              <a:spcBef>
                <a:spcPct val="0"/>
              </a:spcBef>
            </a:pPr>
            <a:r>
              <a:rPr lang="en-US" altLang="en-US" b="1" dirty="0">
                <a:solidFill>
                  <a:schemeClr val="bg1"/>
                </a:solidFill>
                <a:latin typeface="Arial Rounded MT Bold" pitchFamily="34" charset="0"/>
                <a:cs typeface="Times New Roman" pitchFamily="18" charset="0"/>
              </a:rPr>
              <a:t>Love Poems</a:t>
            </a:r>
          </a:p>
          <a:p>
            <a:pPr marL="1168400" lvl="1" indent="-711200" eaLnBrk="1" hangingPunct="1">
              <a:spcBef>
                <a:spcPct val="0"/>
              </a:spcBef>
            </a:pPr>
            <a:r>
              <a:rPr lang="en-US" altLang="en-US" b="1" dirty="0">
                <a:solidFill>
                  <a:schemeClr val="bg1"/>
                </a:solidFill>
                <a:latin typeface="Arial Rounded MT Bold" pitchFamily="34" charset="0"/>
                <a:cs typeface="Times New Roman" pitchFamily="18" charset="0"/>
              </a:rPr>
              <a:t>ANE parallels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 calcmode="lin" valueType="num">
                                      <p:cBhvr additive="base">
                                        <p:cTn id="37" dur="500" fill="hold"/>
                                        <p:tgtEl>
                                          <p:spTgt spid="450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45059">
                                            <p:txEl>
                                              <p:pRg st="6" end="6"/>
                                            </p:txEl>
                                          </p:spTgt>
                                        </p:tgtEl>
                                        <p:attrNameLst>
                                          <p:attrName>style.visibility</p:attrName>
                                        </p:attrNameLst>
                                      </p:cBhvr>
                                      <p:to>
                                        <p:strVal val="visible"/>
                                      </p:to>
                                    </p:set>
                                    <p:anim calcmode="lin" valueType="num">
                                      <p:cBhvr additive="base">
                                        <p:cTn id="43" dur="500" fill="hold"/>
                                        <p:tgtEl>
                                          <p:spTgt spid="4505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45059">
                                            <p:txEl>
                                              <p:pRg st="7" end="7"/>
                                            </p:txEl>
                                          </p:spTgt>
                                        </p:tgtEl>
                                        <p:attrNameLst>
                                          <p:attrName>style.visibility</p:attrName>
                                        </p:attrNameLst>
                                      </p:cBhvr>
                                      <p:to>
                                        <p:strVal val="visible"/>
                                      </p:to>
                                    </p:set>
                                    <p:anim calcmode="lin" valueType="num">
                                      <p:cBhvr additive="base">
                                        <p:cTn id="49" dur="500" fill="hold"/>
                                        <p:tgtEl>
                                          <p:spTgt spid="4505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50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825" y="2859088"/>
            <a:ext cx="4829175" cy="399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1026"/>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Song of Songs--</a:t>
            </a:r>
            <a:r>
              <a:rPr lang="en-US" altLang="en-US" sz="3600" b="1">
                <a:solidFill>
                  <a:schemeClr val="bg1"/>
                </a:solidFill>
                <a:latin typeface="Arial Rounded MT Bold" pitchFamily="34" charset="0"/>
                <a:cs typeface="Times New Roman" pitchFamily="18" charset="0"/>
              </a:rPr>
              <a:t>Teaching </a:t>
            </a:r>
          </a:p>
        </p:txBody>
      </p:sp>
      <p:sp>
        <p:nvSpPr>
          <p:cNvPr id="46083" name="Rectangle 1027"/>
          <p:cNvSpPr>
            <a:spLocks noGrp="1" noChangeArrowheads="1"/>
          </p:cNvSpPr>
          <p:nvPr>
            <p:ph type="body" idx="1"/>
          </p:nvPr>
        </p:nvSpPr>
        <p:spPr>
          <a:xfrm>
            <a:off x="228600" y="838200"/>
            <a:ext cx="8610600" cy="5029200"/>
          </a:xfrm>
        </p:spPr>
        <p:txBody>
          <a:bodyPr/>
          <a:lstStyle/>
          <a:p>
            <a:pPr marL="0" indent="0" eaLnBrk="1" hangingPunct="1">
              <a:spcBef>
                <a:spcPct val="0"/>
              </a:spcBef>
              <a:buFontTx/>
              <a:buNone/>
            </a:pPr>
            <a:r>
              <a:rPr lang="en-US" altLang="en-US" b="1">
                <a:solidFill>
                  <a:srgbClr val="FFFF00"/>
                </a:solidFill>
                <a:latin typeface="Arial Rounded MT Bold" pitchFamily="34" charset="0"/>
                <a:cs typeface="Times New Roman" pitchFamily="18" charset="0"/>
              </a:rPr>
              <a:t>Her</a:t>
            </a:r>
            <a:r>
              <a:rPr lang="en-US" altLang="en-US" b="1">
                <a:solidFill>
                  <a:schemeClr val="bg1"/>
                </a:solidFill>
                <a:latin typeface="Arial Rounded MT Bold" pitchFamily="34" charset="0"/>
                <a:cs typeface="Times New Roman" pitchFamily="18" charset="0"/>
              </a:rPr>
              <a:t>: I am a rose of Sharon, a lily found in one of the valleys.</a:t>
            </a:r>
          </a:p>
          <a:p>
            <a:pPr marL="0" indent="0" eaLnBrk="1" hangingPunct="1">
              <a:spcBef>
                <a:spcPct val="0"/>
              </a:spcBef>
              <a:buFontTx/>
              <a:buNone/>
            </a:pPr>
            <a:r>
              <a:rPr lang="en-US" altLang="en-US" b="1">
                <a:solidFill>
                  <a:srgbClr val="FFFF00"/>
                </a:solidFill>
                <a:latin typeface="Arial Rounded MT Bold" pitchFamily="34" charset="0"/>
                <a:cs typeface="Times New Roman" pitchFamily="18" charset="0"/>
              </a:rPr>
              <a:t>Him</a:t>
            </a:r>
            <a:r>
              <a:rPr lang="en-US" altLang="en-US" b="1">
                <a:solidFill>
                  <a:schemeClr val="bg1"/>
                </a:solidFill>
                <a:latin typeface="Arial Rounded MT Bold" pitchFamily="34" charset="0"/>
                <a:cs typeface="Times New Roman" pitchFamily="18" charset="0"/>
              </a:rPr>
              <a:t>: Like a lily among thorns, that is what she is; my dear is a captivating beauty among the young women. (2:1-2)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Song of Songs--</a:t>
            </a:r>
            <a:r>
              <a:rPr lang="en-US" altLang="en-US" sz="3600" b="1">
                <a:solidFill>
                  <a:schemeClr val="bg1"/>
                </a:solidFill>
                <a:latin typeface="Arial Rounded MT Bold" pitchFamily="34" charset="0"/>
                <a:cs typeface="Times New Roman" pitchFamily="18" charset="0"/>
              </a:rPr>
              <a:t>Teaching </a:t>
            </a:r>
          </a:p>
        </p:txBody>
      </p:sp>
      <p:sp>
        <p:nvSpPr>
          <p:cNvPr id="46083" name="Rectangle 1027"/>
          <p:cNvSpPr>
            <a:spLocks noGrp="1" noChangeArrowheads="1"/>
          </p:cNvSpPr>
          <p:nvPr>
            <p:ph type="body" idx="1"/>
          </p:nvPr>
        </p:nvSpPr>
        <p:spPr>
          <a:xfrm>
            <a:off x="304800" y="990600"/>
            <a:ext cx="8610600" cy="5029200"/>
          </a:xfrm>
        </p:spPr>
        <p:txBody>
          <a:bodyPr/>
          <a:lstStyle/>
          <a:p>
            <a:pPr marL="0" indent="0" eaLnBrk="1" hangingPunct="1">
              <a:spcBef>
                <a:spcPct val="0"/>
              </a:spcBef>
              <a:buFontTx/>
              <a:buNone/>
            </a:pPr>
            <a:r>
              <a:rPr lang="en-US" altLang="en-US" b="1">
                <a:solidFill>
                  <a:srgbClr val="FFFF00"/>
                </a:solidFill>
                <a:latin typeface="Arial Rounded MT Bold" pitchFamily="34" charset="0"/>
                <a:cs typeface="Times New Roman" pitchFamily="18" charset="0"/>
              </a:rPr>
              <a:t>Her: </a:t>
            </a:r>
            <a:r>
              <a:rPr lang="en-US" altLang="en-US" b="1">
                <a:solidFill>
                  <a:schemeClr val="bg1"/>
                </a:solidFill>
                <a:latin typeface="Arial Rounded MT Bold" pitchFamily="34" charset="0"/>
                <a:cs typeface="Times New Roman" pitchFamily="18" charset="0"/>
              </a:rPr>
              <a:t>My love is like an apple tree in a</a:t>
            </a:r>
          </a:p>
          <a:p>
            <a:pPr marL="0" indent="0" eaLnBrk="1" hangingPunct="1">
              <a:spcBef>
                <a:spcPct val="0"/>
              </a:spcBef>
              <a:buFontTx/>
              <a:buNone/>
            </a:pPr>
            <a:r>
              <a:rPr lang="en-US" altLang="en-US" b="1">
                <a:solidFill>
                  <a:schemeClr val="bg1"/>
                </a:solidFill>
                <a:latin typeface="Arial Rounded MT Bold" pitchFamily="34" charset="0"/>
                <a:cs typeface="Times New Roman" pitchFamily="18" charset="0"/>
              </a:rPr>
              <a:t>wooded forest; he is a ripe tree among a grove of saplings, those young men. I sat beneath his ample shade, filled with such joy. I tasted the sweetness of his fruit and longed for more.</a:t>
            </a:r>
          </a:p>
          <a:p>
            <a:pPr marL="0" indent="0" eaLnBrk="1" hangingPunct="1">
              <a:spcBef>
                <a:spcPct val="0"/>
              </a:spcBef>
              <a:buFontTx/>
              <a:buNone/>
            </a:pPr>
            <a:r>
              <a:rPr lang="en-US" altLang="en-US" b="1">
                <a:solidFill>
                  <a:schemeClr val="bg1"/>
                </a:solidFill>
                <a:latin typeface="Arial Rounded MT Bold" pitchFamily="34" charset="0"/>
                <a:cs typeface="Times New Roman" pitchFamily="18" charset="0"/>
              </a:rPr>
              <a:t>He placed me at his banquet table, for everyone to see that his banner over me declares his love. (2:3-4)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Song of Songs--</a:t>
            </a:r>
            <a:r>
              <a:rPr lang="en-US" altLang="en-US" sz="3600" b="1">
                <a:solidFill>
                  <a:schemeClr val="bg1"/>
                </a:solidFill>
                <a:latin typeface="Arial Rounded MT Bold" pitchFamily="34" charset="0"/>
                <a:cs typeface="Times New Roman" pitchFamily="18" charset="0"/>
              </a:rPr>
              <a:t>Teaching </a:t>
            </a:r>
          </a:p>
        </p:txBody>
      </p:sp>
      <p:sp>
        <p:nvSpPr>
          <p:cNvPr id="46083" name="Rectangle 1027"/>
          <p:cNvSpPr>
            <a:spLocks noGrp="1" noChangeArrowheads="1"/>
          </p:cNvSpPr>
          <p:nvPr>
            <p:ph type="body" idx="1"/>
          </p:nvPr>
        </p:nvSpPr>
        <p:spPr>
          <a:xfrm>
            <a:off x="304800" y="990600"/>
            <a:ext cx="8610600" cy="5029200"/>
          </a:xfrm>
        </p:spPr>
        <p:txBody>
          <a:bodyPr/>
          <a:lstStyle/>
          <a:p>
            <a:pPr marL="0" indent="0" eaLnBrk="1" hangingPunct="1">
              <a:spcBef>
                <a:spcPct val="0"/>
              </a:spcBef>
              <a:buFontTx/>
              <a:buNone/>
            </a:pPr>
            <a:r>
              <a:rPr lang="en-US" altLang="en-US" b="1">
                <a:solidFill>
                  <a:srgbClr val="FFFF00"/>
                </a:solidFill>
                <a:latin typeface="Arial Rounded MT Bold" pitchFamily="34" charset="0"/>
                <a:cs typeface="Times New Roman" pitchFamily="18" charset="0"/>
              </a:rPr>
              <a:t>Him: </a:t>
            </a:r>
            <a:r>
              <a:rPr lang="en-US" altLang="en-US" b="1">
                <a:solidFill>
                  <a:schemeClr val="bg1"/>
                </a:solidFill>
                <a:latin typeface="Arial Rounded MT Bold" pitchFamily="34" charset="0"/>
                <a:cs typeface="Times New Roman" pitchFamily="18" charset="0"/>
              </a:rPr>
              <a:t>Your stature is as elegant as a date palm tree, and your breasts are sweet, attractive, and round like clusters of its fruit. I say, “I will climb the palm tree;</a:t>
            </a:r>
          </a:p>
          <a:p>
            <a:pPr marL="0" indent="0" eaLnBrk="1" hangingPunct="1">
              <a:spcBef>
                <a:spcPct val="0"/>
              </a:spcBef>
              <a:buFontTx/>
              <a:buNone/>
            </a:pPr>
            <a:r>
              <a:rPr lang="en-US" altLang="en-US" b="1">
                <a:solidFill>
                  <a:schemeClr val="bg1"/>
                </a:solidFill>
                <a:latin typeface="Arial Rounded MT Bold" pitchFamily="34" charset="0"/>
                <a:cs typeface="Times New Roman" pitchFamily="18" charset="0"/>
              </a:rPr>
              <a:t>I will take hold of its fruit.”</a:t>
            </a:r>
          </a:p>
          <a:p>
            <a:pPr marL="0" indent="0" eaLnBrk="1" hangingPunct="1">
              <a:spcBef>
                <a:spcPct val="0"/>
              </a:spcBef>
              <a:buFontTx/>
              <a:buNone/>
            </a:pPr>
            <a:r>
              <a:rPr lang="en-US" altLang="en-US" b="1">
                <a:solidFill>
                  <a:schemeClr val="bg1"/>
                </a:solidFill>
                <a:latin typeface="Arial Rounded MT Bold" pitchFamily="34" charset="0"/>
                <a:cs typeface="Times New Roman" pitchFamily="18" charset="0"/>
              </a:rPr>
              <a:t>May your breasts be like clusters of</a:t>
            </a:r>
          </a:p>
          <a:p>
            <a:pPr marL="0" indent="0" eaLnBrk="1" hangingPunct="1">
              <a:spcBef>
                <a:spcPct val="0"/>
              </a:spcBef>
              <a:buFontTx/>
              <a:buNone/>
            </a:pPr>
            <a:r>
              <a:rPr lang="en-US" altLang="en-US" b="1">
                <a:solidFill>
                  <a:schemeClr val="bg1"/>
                </a:solidFill>
                <a:latin typeface="Arial Rounded MT Bold" pitchFamily="34" charset="0"/>
                <a:cs typeface="Times New Roman" pitchFamily="18" charset="0"/>
              </a:rPr>
              <a:t>grapes, the fragrance of your mouth like fresh apples, and may your kisses satisfy like the best wine. (7:7-8)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Song of Songs--</a:t>
            </a:r>
            <a:r>
              <a:rPr lang="en-US" altLang="en-US" sz="3600" b="1">
                <a:solidFill>
                  <a:schemeClr val="bg1"/>
                </a:solidFill>
                <a:latin typeface="Arial Rounded MT Bold" pitchFamily="34" charset="0"/>
                <a:cs typeface="Times New Roman" pitchFamily="18" charset="0"/>
              </a:rPr>
              <a:t>Teaching </a:t>
            </a:r>
          </a:p>
        </p:txBody>
      </p:sp>
      <p:sp>
        <p:nvSpPr>
          <p:cNvPr id="46083" name="Rectangle 1027"/>
          <p:cNvSpPr>
            <a:spLocks noGrp="1" noChangeArrowheads="1"/>
          </p:cNvSpPr>
          <p:nvPr>
            <p:ph type="body" idx="1"/>
          </p:nvPr>
        </p:nvSpPr>
        <p:spPr>
          <a:xfrm>
            <a:off x="304800" y="1066800"/>
            <a:ext cx="8610600" cy="1447800"/>
          </a:xfrm>
        </p:spPr>
        <p:txBody>
          <a:bodyPr/>
          <a:lstStyle/>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Traditional sexual values?</a:t>
            </a:r>
          </a:p>
          <a:p>
            <a:pPr marL="812800" indent="-812800" eaLnBrk="1" hangingPunct="1">
              <a:spcBef>
                <a:spcPct val="0"/>
              </a:spcBef>
            </a:pPr>
            <a:r>
              <a:rPr lang="en-US" altLang="en-US" b="1">
                <a:solidFill>
                  <a:schemeClr val="bg1"/>
                </a:solidFill>
                <a:latin typeface="Arial Rounded MT Bold" pitchFamily="34" charset="0"/>
                <a:cs typeface="Times New Roman" pitchFamily="18" charset="0"/>
              </a:rPr>
              <a:t>Celebrates sexual love and intimacy</a:t>
            </a: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09800"/>
            <a:ext cx="3619500" cy="437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0" y="152400"/>
            <a:ext cx="9144000" cy="685800"/>
          </a:xfrm>
          <a:ln w="19050">
            <a:solidFill>
              <a:schemeClr val="bg1"/>
            </a:solidFill>
            <a:miter lim="800000"/>
            <a:headEnd/>
            <a:tailEnd/>
          </a:ln>
        </p:spPr>
        <p:txBody>
          <a:bodyPr/>
          <a:lstStyle/>
          <a:p>
            <a:pPr eaLnBrk="1" hangingPunct="1"/>
            <a:r>
              <a:rPr lang="en-US" altLang="en-US" sz="3600" b="1" i="1">
                <a:solidFill>
                  <a:schemeClr val="bg1"/>
                </a:solidFill>
                <a:latin typeface="Arial Rounded MT Bold" pitchFamily="34" charset="0"/>
                <a:cs typeface="Times New Roman" pitchFamily="18" charset="0"/>
              </a:rPr>
              <a:t>Song of Songs--</a:t>
            </a:r>
            <a:r>
              <a:rPr lang="en-US" altLang="en-US" sz="3600" b="1">
                <a:solidFill>
                  <a:schemeClr val="bg1"/>
                </a:solidFill>
                <a:latin typeface="Arial Rounded MT Bold" pitchFamily="34" charset="0"/>
                <a:cs typeface="Times New Roman" pitchFamily="18" charset="0"/>
              </a:rPr>
              <a:t>Teaching </a:t>
            </a:r>
          </a:p>
        </p:txBody>
      </p:sp>
      <p:sp>
        <p:nvSpPr>
          <p:cNvPr id="46083" name="Rectangle 1027"/>
          <p:cNvSpPr>
            <a:spLocks noGrp="1" noChangeArrowheads="1"/>
          </p:cNvSpPr>
          <p:nvPr>
            <p:ph type="body" idx="1"/>
          </p:nvPr>
        </p:nvSpPr>
        <p:spPr>
          <a:xfrm>
            <a:off x="304800" y="990600"/>
            <a:ext cx="8610600" cy="5029200"/>
          </a:xfrm>
        </p:spPr>
        <p:txBody>
          <a:bodyPr/>
          <a:lstStyle/>
          <a:p>
            <a:pPr>
              <a:buFontTx/>
              <a:buNone/>
            </a:pPr>
            <a:r>
              <a:rPr lang="en-US" altLang="en-US" dirty="0">
                <a:solidFill>
                  <a:schemeClr val="bg1"/>
                </a:solidFill>
                <a:latin typeface="Arial" charset="0"/>
                <a:cs typeface="Arial" charset="0"/>
              </a:rPr>
              <a:t>Set me as a seal upon your heart, </a:t>
            </a:r>
          </a:p>
          <a:p>
            <a:pPr>
              <a:buFontTx/>
              <a:buNone/>
            </a:pPr>
            <a:r>
              <a:rPr lang="en-US" altLang="en-US" dirty="0">
                <a:solidFill>
                  <a:schemeClr val="bg1"/>
                </a:solidFill>
                <a:latin typeface="Arial" charset="0"/>
                <a:cs typeface="Arial" charset="0"/>
              </a:rPr>
              <a:t>as a seal upon your arm, </a:t>
            </a:r>
          </a:p>
          <a:p>
            <a:pPr>
              <a:buFontTx/>
              <a:buNone/>
            </a:pPr>
            <a:r>
              <a:rPr lang="en-US" altLang="en-US" dirty="0">
                <a:solidFill>
                  <a:schemeClr val="bg1"/>
                </a:solidFill>
                <a:latin typeface="Arial" charset="0"/>
                <a:cs typeface="Arial" charset="0"/>
              </a:rPr>
              <a:t>		for love is strong as death, </a:t>
            </a:r>
          </a:p>
          <a:p>
            <a:pPr>
              <a:buFontTx/>
              <a:buNone/>
            </a:pPr>
            <a:r>
              <a:rPr lang="en-US" altLang="en-US" dirty="0">
                <a:solidFill>
                  <a:schemeClr val="bg1"/>
                </a:solidFill>
                <a:latin typeface="Arial" charset="0"/>
                <a:cs typeface="Arial" charset="0"/>
              </a:rPr>
              <a:t>jealousy is fierce as the grave. </a:t>
            </a:r>
          </a:p>
          <a:p>
            <a:pPr>
              <a:buFontTx/>
              <a:buNone/>
            </a:pPr>
            <a:r>
              <a:rPr lang="en-US" altLang="en-US" dirty="0">
                <a:solidFill>
                  <a:schemeClr val="bg1"/>
                </a:solidFill>
                <a:latin typeface="Arial" charset="0"/>
                <a:cs typeface="Arial" charset="0"/>
              </a:rPr>
              <a:t>		Its flashes are flashes of fire, </a:t>
            </a:r>
          </a:p>
          <a:p>
            <a:pPr>
              <a:buFontTx/>
              <a:buNone/>
            </a:pPr>
            <a:r>
              <a:rPr lang="en-US" altLang="en-US" dirty="0">
                <a:solidFill>
                  <a:schemeClr val="bg1"/>
                </a:solidFill>
                <a:latin typeface="Arial" charset="0"/>
                <a:cs typeface="Arial" charset="0"/>
              </a:rPr>
              <a:t>the very flame of the Lord.  (So 8:6 ESV).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 calcmode="lin" valueType="num">
                                      <p:cBhvr additive="base">
                                        <p:cTn id="37" dur="500" fill="hold"/>
                                        <p:tgtEl>
                                          <p:spTgt spid="460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0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3"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13078</TotalTime>
  <Words>804</Words>
  <Application>Microsoft Office PowerPoint</Application>
  <PresentationFormat>On-screen Show (4:3)</PresentationFormat>
  <Paragraphs>97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Arial Rounded MT Bold</vt:lpstr>
      <vt:lpstr>Times New Roman</vt:lpstr>
      <vt:lpstr>Verdana</vt:lpstr>
      <vt:lpstr>Default Design</vt:lpstr>
      <vt:lpstr>Megillot Song of Songs, Ruth, Lamentations, Esther</vt:lpstr>
      <vt:lpstr>Megilloth  </vt:lpstr>
      <vt:lpstr>Song of Songs--Characters  </vt:lpstr>
      <vt:lpstr>Song of Songs--Form  </vt:lpstr>
      <vt:lpstr>Song of Songs--Teaching </vt:lpstr>
      <vt:lpstr>Song of Songs--Teaching </vt:lpstr>
      <vt:lpstr>Song of Songs--Teaching </vt:lpstr>
      <vt:lpstr>Song of Songs--Teaching </vt:lpstr>
      <vt:lpstr>Song of Songs--Teaching </vt:lpstr>
      <vt:lpstr>PowerPoint Presentation</vt:lpstr>
      <vt:lpstr>Ruth--Outline </vt:lpstr>
      <vt:lpstr>Ruth--Outline </vt:lpstr>
      <vt:lpstr>Ruth—Theological Importance</vt:lpstr>
      <vt:lpstr>Ruth—Theological Importance</vt:lpstr>
      <vt:lpstr>PowerPoint Presentation</vt:lpstr>
      <vt:lpstr>Lamentations—Authorship</vt:lpstr>
      <vt:lpstr>Lamentations—Summary</vt:lpstr>
      <vt:lpstr>Lamentations 3:19-24</vt:lpstr>
      <vt:lpstr>PowerPoint Presentation</vt:lpstr>
      <vt:lpstr>Esther—Background</vt:lpstr>
      <vt:lpstr>Esther—Summary</vt:lpstr>
      <vt:lpstr>Esther—Summary</vt:lpstr>
      <vt:lpstr>Esther—Summary</vt:lpstr>
      <vt:lpstr>Esther—Theological Significance</vt:lpstr>
      <vt:lpstr>Esther—Theological Significance</vt:lpstr>
    </vt:vector>
  </TitlesOfParts>
  <Company>HGST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Isaiah</dc:title>
  <dc:creator>Keith Jenkins</dc:creator>
  <cp:lastModifiedBy>Chuck Pitts</cp:lastModifiedBy>
  <cp:revision>55</cp:revision>
  <cp:lastPrinted>2013-11-20T20:16:29Z</cp:lastPrinted>
  <dcterms:created xsi:type="dcterms:W3CDTF">2004-10-15T16:22:24Z</dcterms:created>
  <dcterms:modified xsi:type="dcterms:W3CDTF">2019-05-05T05:35:07Z</dcterms:modified>
</cp:coreProperties>
</file>